
<file path=[Content_Types].xml><?xml version="1.0" encoding="utf-8"?>
<Types xmlns="http://schemas.openxmlformats.org/package/2006/content-types">
  <Default Extension="xml" ContentType="application/xml"/>
  <Default Extension="m4a" ContentType="audio/mp4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71" r:id="rId3"/>
    <p:sldId id="272" r:id="rId4"/>
    <p:sldId id="275" r:id="rId5"/>
    <p:sldId id="273" r:id="rId6"/>
    <p:sldId id="274" r:id="rId7"/>
    <p:sldId id="27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73343"/>
  </p:normalViewPr>
  <p:slideViewPr>
    <p:cSldViewPr snapToGrid="0" snapToObjects="1">
      <p:cViewPr>
        <p:scale>
          <a:sx n="96" d="100"/>
          <a:sy n="96" d="100"/>
        </p:scale>
        <p:origin x="144" y="-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tiff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64DBA3-6699-5A4F-9913-4FB8D6E0ABAE}" type="datetimeFigureOut">
              <a:rPr lang="en-US" smtClean="0"/>
              <a:t>5/11/20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CC3117-9091-794D-A6B5-728E6ED2F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002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CC3117-9091-794D-A6B5-728E6ED2F72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658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CC3117-9091-794D-A6B5-728E6ED2F7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4488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CC3117-9091-794D-A6B5-728E6ED2F7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561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CC3117-9091-794D-A6B5-728E6ED2F7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767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CC3117-9091-794D-A6B5-728E6ED2F7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8953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CC3117-9091-794D-A6B5-728E6ED2F7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978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CC3117-9091-794D-A6B5-728E6ED2F7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562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2BD1-14EF-004D-A315-35CEA3B95035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A162F-7E6A-8844-A33F-1326775F4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395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2BD1-14EF-004D-A315-35CEA3B95035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A162F-7E6A-8844-A33F-1326775F4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847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2BD1-14EF-004D-A315-35CEA3B95035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A162F-7E6A-8844-A33F-1326775F4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286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2BD1-14EF-004D-A315-35CEA3B95035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A162F-7E6A-8844-A33F-1326775F4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141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2BD1-14EF-004D-A315-35CEA3B95035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A162F-7E6A-8844-A33F-1326775F4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309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2BD1-14EF-004D-A315-35CEA3B95035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A162F-7E6A-8844-A33F-1326775F4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11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2BD1-14EF-004D-A315-35CEA3B95035}" type="datetimeFigureOut">
              <a:rPr lang="en-US" smtClean="0"/>
              <a:t>5/11/20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A162F-7E6A-8844-A33F-1326775F4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13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2BD1-14EF-004D-A315-35CEA3B95035}" type="datetimeFigureOut">
              <a:rPr lang="en-US" smtClean="0"/>
              <a:t>5/11/20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A162F-7E6A-8844-A33F-1326775F4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699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2BD1-14EF-004D-A315-35CEA3B95035}" type="datetimeFigureOut">
              <a:rPr lang="en-US" smtClean="0"/>
              <a:t>5/11/20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A162F-7E6A-8844-A33F-1326775F4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851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2BD1-14EF-004D-A315-35CEA3B95035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A162F-7E6A-8844-A33F-1326775F4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211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2BD1-14EF-004D-A315-35CEA3B95035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A162F-7E6A-8844-A33F-1326775F4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889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B12BD1-14EF-004D-A315-35CEA3B95035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0A162F-7E6A-8844-A33F-1326775F48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461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tiff"/><Relationship Id="rId6" Type="http://schemas.openxmlformats.org/officeDocument/2006/relationships/image" Target="../media/image2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tiff"/><Relationship Id="rId6" Type="http://schemas.openxmlformats.org/officeDocument/2006/relationships/image" Target="../media/image2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3.xml"/><Relationship Id="rId6" Type="http://schemas.openxmlformats.org/officeDocument/2006/relationships/image" Target="../media/image1.tiff"/><Relationship Id="rId7" Type="http://schemas.openxmlformats.org/officeDocument/2006/relationships/image" Target="../media/image2.png"/><Relationship Id="rId1" Type="http://schemas.openxmlformats.org/officeDocument/2006/relationships/tags" Target="../tags/tag1.xml"/><Relationship Id="rId2" Type="http://schemas.microsoft.com/office/2007/relationships/media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4.xml"/><Relationship Id="rId6" Type="http://schemas.openxmlformats.org/officeDocument/2006/relationships/image" Target="../media/image1.tiff"/><Relationship Id="rId7" Type="http://schemas.openxmlformats.org/officeDocument/2006/relationships/image" Target="../media/image3.png"/><Relationship Id="rId8" Type="http://schemas.openxmlformats.org/officeDocument/2006/relationships/image" Target="../media/image2.png"/><Relationship Id="rId1" Type="http://schemas.openxmlformats.org/officeDocument/2006/relationships/tags" Target="../tags/tag2.xml"/><Relationship Id="rId2" Type="http://schemas.microsoft.com/office/2007/relationships/media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5.xml"/><Relationship Id="rId6" Type="http://schemas.openxmlformats.org/officeDocument/2006/relationships/image" Target="../media/image1.tiff"/><Relationship Id="rId7" Type="http://schemas.openxmlformats.org/officeDocument/2006/relationships/image" Target="../media/image3.png"/><Relationship Id="rId8" Type="http://schemas.openxmlformats.org/officeDocument/2006/relationships/image" Target="../media/image2.png"/><Relationship Id="rId1" Type="http://schemas.openxmlformats.org/officeDocument/2006/relationships/tags" Target="../tags/tag3.xml"/><Relationship Id="rId2" Type="http://schemas.microsoft.com/office/2007/relationships/media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.tiff"/><Relationship Id="rId6" Type="http://schemas.openxmlformats.org/officeDocument/2006/relationships/image" Target="../media/image2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tiff"/><Relationship Id="rId6" Type="http://schemas.openxmlformats.org/officeDocument/2006/relationships/image" Target="../media/image2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590664"/>
            <a:ext cx="10515600" cy="670578"/>
          </a:xfrm>
          <a:ln w="28575">
            <a:solidFill>
              <a:srgbClr val="B2103A"/>
            </a:solidFill>
          </a:ln>
        </p:spPr>
        <p:txBody>
          <a:bodyPr>
            <a:normAutofit fontScale="90000"/>
          </a:bodyPr>
          <a:lstStyle/>
          <a:p>
            <a:pPr algn="ctr"/>
            <a:r>
              <a:rPr lang="en-US" sz="3200" b="1" dirty="0" smtClean="0"/>
              <a:t>Lab6: </a:t>
            </a:r>
            <a:r>
              <a:rPr lang="en-US" sz="3200" dirty="0"/>
              <a:t>Stop and Wait for an Unreliable Channel, with </a:t>
            </a:r>
            <a:r>
              <a:rPr lang="en-US" sz="3200" dirty="0"/>
              <a:t>P</a:t>
            </a:r>
            <a:r>
              <a:rPr lang="en-US" sz="3200" dirty="0" smtClean="0"/>
              <a:t>acket Loss</a:t>
            </a:r>
            <a:endParaRPr lang="en-US" sz="3200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58396" y="1394705"/>
            <a:ext cx="10515600" cy="4488747"/>
          </a:xfrm>
          <a:ln w="12700"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Objectives</a:t>
            </a:r>
          </a:p>
          <a:p>
            <a:pPr lvl="1"/>
            <a:r>
              <a:rPr lang="en-US" dirty="0" smtClean="0"/>
              <a:t>Implement RDT (reliable data transfer) v3.0, using a UDP client and a server</a:t>
            </a:r>
          </a:p>
          <a:p>
            <a:pPr lvl="1"/>
            <a:r>
              <a:rPr lang="en-US" dirty="0" smtClean="0"/>
              <a:t>Note: Its an extension of Lab 5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r="92608"/>
          <a:stretch/>
        </p:blipFill>
        <p:spPr>
          <a:xfrm>
            <a:off x="0" y="5883452"/>
            <a:ext cx="901260" cy="9745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28736" y="6244282"/>
            <a:ext cx="10734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LAB </a:t>
            </a:r>
            <a:r>
              <a:rPr lang="en-US" dirty="0" smtClean="0"/>
              <a:t>6 </a:t>
            </a:r>
            <a:r>
              <a:rPr lang="en-US" dirty="0" smtClean="0"/>
              <a:t>| JAY SHETH | COEN 146L 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891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808"/>
    </mc:Choice>
    <mc:Fallback>
      <p:transition spd="slow" advTm="298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69762"/>
          </a:xfrm>
          <a:ln w="28575">
            <a:solidFill>
              <a:srgbClr val="B2103A"/>
            </a:solidFill>
          </a:ln>
        </p:spPr>
        <p:txBody>
          <a:bodyPr>
            <a:normAutofit fontScale="90000"/>
          </a:bodyPr>
          <a:lstStyle/>
          <a:p>
            <a:pPr algn="ctr"/>
            <a:r>
              <a:rPr lang="en-US" sz="3200" b="1" dirty="0" smtClean="0"/>
              <a:t>Lab5 vs Lab 6</a:t>
            </a:r>
            <a:endParaRPr lang="en-US" sz="3200" b="1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1073426"/>
            <a:ext cx="5181600" cy="5103537"/>
          </a:xfrm>
          <a:ln w="12700"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lang="en-US" dirty="0" smtClean="0"/>
              <a:t>Lab 5 (</a:t>
            </a:r>
            <a:r>
              <a:rPr lang="en-US" dirty="0" err="1"/>
              <a:t>Rdt</a:t>
            </a:r>
            <a:r>
              <a:rPr lang="en-US" dirty="0"/>
              <a:t> 2.2</a:t>
            </a:r>
            <a:r>
              <a:rPr lang="en-US" dirty="0" smtClean="0"/>
              <a:t>)	</a:t>
            </a:r>
          </a:p>
          <a:p>
            <a:pPr lvl="1"/>
            <a:r>
              <a:rPr lang="en-US" dirty="0" smtClean="0"/>
              <a:t>Handles packet corruption by retransmitting the corrupted packets</a:t>
            </a:r>
          </a:p>
          <a:p>
            <a:pPr lvl="1"/>
            <a:endParaRPr lang="en-US" dirty="0" smtClean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6172200" y="1073426"/>
            <a:ext cx="5181600" cy="5103537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lang="en-US" dirty="0" smtClean="0"/>
              <a:t>Lab 6 (</a:t>
            </a:r>
            <a:r>
              <a:rPr lang="en-US" dirty="0" err="1"/>
              <a:t>Rdt</a:t>
            </a:r>
            <a:r>
              <a:rPr lang="en-US" dirty="0"/>
              <a:t> </a:t>
            </a:r>
            <a:r>
              <a:rPr lang="en-US" dirty="0" smtClean="0"/>
              <a:t>3.0)</a:t>
            </a:r>
          </a:p>
          <a:p>
            <a:pPr lvl="1"/>
            <a:r>
              <a:rPr lang="en-US" dirty="0" smtClean="0"/>
              <a:t>Handles </a:t>
            </a:r>
            <a:r>
              <a:rPr lang="en-US" dirty="0"/>
              <a:t>packet corruption by retransmitting the corrupted </a:t>
            </a:r>
            <a:r>
              <a:rPr lang="en-US" dirty="0" smtClean="0"/>
              <a:t>packets</a:t>
            </a:r>
          </a:p>
          <a:p>
            <a:pPr lvl="1"/>
            <a:r>
              <a:rPr lang="en-US" altLang="en-US" dirty="0" smtClean="0">
                <a:latin typeface="Sans Guilt MB" charset="0"/>
                <a:ea typeface="ＭＳ Ｐゴシック" charset="-128"/>
              </a:rPr>
              <a:t>underlying </a:t>
            </a:r>
            <a:r>
              <a:rPr lang="en-US" altLang="en-US" dirty="0">
                <a:latin typeface="Sans Guilt MB" charset="0"/>
                <a:ea typeface="ＭＳ Ｐゴシック" charset="-128"/>
              </a:rPr>
              <a:t>channel can also lose packets (data, ACKs)</a:t>
            </a:r>
          </a:p>
          <a:p>
            <a:pPr lvl="1"/>
            <a:r>
              <a:rPr lang="en-US" altLang="en-US" dirty="0">
                <a:latin typeface="Sans Guilt MB" charset="0"/>
                <a:ea typeface="ＭＳ Ｐゴシック" charset="-128"/>
              </a:rPr>
              <a:t>checksum, seq. #, ACKs, retransmissions will be of help … but not </a:t>
            </a:r>
            <a:r>
              <a:rPr lang="en-US" altLang="en-US" dirty="0" smtClean="0">
                <a:latin typeface="Sans Guilt MB" charset="0"/>
                <a:ea typeface="ＭＳ Ｐゴシック" charset="-128"/>
              </a:rPr>
              <a:t>enough</a:t>
            </a:r>
          </a:p>
          <a:p>
            <a:pPr lvl="1">
              <a:lnSpc>
                <a:spcPct val="70000"/>
              </a:lnSpc>
            </a:pPr>
            <a:r>
              <a:rPr lang="en-US" altLang="en-US" sz="2000" dirty="0">
                <a:latin typeface="Sans Guilt MB" charset="0"/>
                <a:ea typeface="ＭＳ Ｐゴシック" charset="-128"/>
              </a:rPr>
              <a:t>if </a:t>
            </a:r>
            <a:r>
              <a:rPr lang="en-US" altLang="en-US" sz="2000" dirty="0" err="1">
                <a:latin typeface="Sans Guilt MB" charset="0"/>
                <a:ea typeface="ＭＳ Ｐゴシック" charset="-128"/>
              </a:rPr>
              <a:t>pkt</a:t>
            </a:r>
            <a:r>
              <a:rPr lang="en-US" altLang="en-US" sz="2000" dirty="0">
                <a:latin typeface="Sans Guilt MB" charset="0"/>
                <a:ea typeface="ＭＳ Ｐゴシック" charset="-128"/>
              </a:rPr>
              <a:t> (or ACK) just delayed (not lost):</a:t>
            </a:r>
          </a:p>
          <a:p>
            <a:pPr lvl="1"/>
            <a:r>
              <a:rPr lang="en-US" altLang="en-US" dirty="0">
                <a:latin typeface="Sans Guilt MB" charset="0"/>
                <a:ea typeface="ＭＳ Ｐゴシック" charset="-128"/>
              </a:rPr>
              <a:t>retransmission will be  duplicate, but seq. #</a:t>
            </a:r>
            <a:r>
              <a:rPr lang="ja-JP" altLang="en-US" dirty="0">
                <a:latin typeface="Sans Guilt MB" charset="0"/>
                <a:ea typeface="ＭＳ Ｐゴシック" charset="-128"/>
              </a:rPr>
              <a:t>’</a:t>
            </a:r>
            <a:r>
              <a:rPr lang="en-US" altLang="ja-JP" dirty="0">
                <a:latin typeface="Sans Guilt MB" charset="0"/>
                <a:ea typeface="ＭＳ Ｐゴシック" charset="-128"/>
              </a:rPr>
              <a:t>s already handles this</a:t>
            </a:r>
            <a:endParaRPr lang="en-US" altLang="ja-JP" sz="2000" dirty="0">
              <a:latin typeface="Sans Guilt MB" charset="0"/>
              <a:ea typeface="ＭＳ Ｐゴシック" charset="-128"/>
            </a:endParaRPr>
          </a:p>
          <a:p>
            <a:pPr lvl="1">
              <a:lnSpc>
                <a:spcPct val="70000"/>
              </a:lnSpc>
            </a:pPr>
            <a:r>
              <a:rPr lang="en-US" altLang="en-US" sz="2000" dirty="0" smtClean="0">
                <a:latin typeface="Sans Guilt MB" charset="0"/>
                <a:ea typeface="ＭＳ Ｐゴシック" charset="-128"/>
              </a:rPr>
              <a:t>requires </a:t>
            </a:r>
            <a:r>
              <a:rPr lang="en-US" altLang="en-US" sz="2000" dirty="0">
                <a:latin typeface="Sans Guilt MB" charset="0"/>
                <a:ea typeface="ＭＳ Ｐゴシック" charset="-128"/>
              </a:rPr>
              <a:t>countdown timer</a:t>
            </a:r>
            <a:endParaRPr lang="en-US" altLang="en-US" dirty="0">
              <a:latin typeface="Sans Guilt MB" charset="0"/>
              <a:ea typeface="ＭＳ Ｐゴシック" charset="-128"/>
            </a:endParaRP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r="92608"/>
          <a:stretch/>
        </p:blipFill>
        <p:spPr>
          <a:xfrm>
            <a:off x="0" y="5883452"/>
            <a:ext cx="901260" cy="9745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28736" y="6244282"/>
            <a:ext cx="10734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LAB </a:t>
            </a:r>
            <a:r>
              <a:rPr lang="en-US" dirty="0" smtClean="0"/>
              <a:t>6 </a:t>
            </a:r>
            <a:r>
              <a:rPr lang="en-US" dirty="0" smtClean="0"/>
              <a:t>| JAY SHETH | COEN 146L </a:t>
            </a:r>
            <a:endParaRPr lang="en-US" dirty="0"/>
          </a:p>
        </p:txBody>
      </p:sp>
      <p:pic>
        <p:nvPicPr>
          <p:cNvPr id="10" name="Sound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521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138"/>
    </mc:Choice>
    <mc:Fallback>
      <p:transition spd="slow" advTm="43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590664"/>
            <a:ext cx="10515600" cy="670578"/>
          </a:xfrm>
          <a:ln w="28575">
            <a:solidFill>
              <a:srgbClr val="B2103A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3200" b="1" dirty="0" smtClean="0"/>
              <a:t>RDT 3. 0 use cases</a:t>
            </a:r>
            <a:endParaRPr lang="en-US" sz="32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/>
          <a:srcRect r="92608"/>
          <a:stretch/>
        </p:blipFill>
        <p:spPr>
          <a:xfrm>
            <a:off x="0" y="5883452"/>
            <a:ext cx="901260" cy="9745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28736" y="6244282"/>
            <a:ext cx="10734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LAB </a:t>
            </a:r>
            <a:r>
              <a:rPr lang="en-US" dirty="0" smtClean="0"/>
              <a:t>6 </a:t>
            </a:r>
            <a:r>
              <a:rPr lang="en-US" dirty="0" smtClean="0"/>
              <a:t>| JAY SHETH | COEN 146L </a:t>
            </a:r>
            <a:endParaRPr lang="en-US" dirty="0"/>
          </a:p>
        </p:txBody>
      </p:sp>
      <p:sp>
        <p:nvSpPr>
          <p:cNvPr id="76" name="Text Box 5"/>
          <p:cNvSpPr txBox="1">
            <a:spLocks noChangeArrowheads="1"/>
          </p:cNvSpPr>
          <p:nvPr/>
        </p:nvSpPr>
        <p:spPr bwMode="auto">
          <a:xfrm>
            <a:off x="4320623" y="1320328"/>
            <a:ext cx="9366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i="1" u="sng">
                <a:solidFill>
                  <a:srgbClr val="000099"/>
                </a:solidFill>
                <a:latin typeface="Tahoma" charset="0"/>
              </a:rPr>
              <a:t>sender</a:t>
            </a:r>
          </a:p>
        </p:txBody>
      </p:sp>
      <p:sp>
        <p:nvSpPr>
          <p:cNvPr id="77" name="Text Box 6"/>
          <p:cNvSpPr txBox="1">
            <a:spLocks noChangeArrowheads="1"/>
          </p:cNvSpPr>
          <p:nvPr/>
        </p:nvSpPr>
        <p:spPr bwMode="auto">
          <a:xfrm>
            <a:off x="6760611" y="1315566"/>
            <a:ext cx="10715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i="1" u="sng">
                <a:solidFill>
                  <a:srgbClr val="008000"/>
                </a:solidFill>
                <a:latin typeface="Tahoma" charset="0"/>
              </a:rPr>
              <a:t>receiver</a:t>
            </a:r>
          </a:p>
        </p:txBody>
      </p:sp>
      <p:sp>
        <p:nvSpPr>
          <p:cNvPr id="78" name="Text Box 8"/>
          <p:cNvSpPr txBox="1">
            <a:spLocks noChangeArrowheads="1"/>
          </p:cNvSpPr>
          <p:nvPr/>
        </p:nvSpPr>
        <p:spPr bwMode="auto">
          <a:xfrm>
            <a:off x="6763786" y="2939578"/>
            <a:ext cx="100012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rcv pkt1</a:t>
            </a:r>
          </a:p>
        </p:txBody>
      </p:sp>
      <p:sp>
        <p:nvSpPr>
          <p:cNvPr id="79" name="Text Box 10"/>
          <p:cNvSpPr txBox="1">
            <a:spLocks noChangeArrowheads="1"/>
          </p:cNvSpPr>
          <p:nvPr/>
        </p:nvSpPr>
        <p:spPr bwMode="auto">
          <a:xfrm>
            <a:off x="6770136" y="3795241"/>
            <a:ext cx="100012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rcv pkt0</a:t>
            </a:r>
          </a:p>
        </p:txBody>
      </p:sp>
      <p:sp>
        <p:nvSpPr>
          <p:cNvPr id="80" name="Text Box 11"/>
          <p:cNvSpPr txBox="1">
            <a:spLocks noChangeArrowheads="1"/>
          </p:cNvSpPr>
          <p:nvPr/>
        </p:nvSpPr>
        <p:spPr bwMode="auto">
          <a:xfrm>
            <a:off x="6766961" y="2253778"/>
            <a:ext cx="119697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send ack0</a:t>
            </a:r>
          </a:p>
        </p:txBody>
      </p:sp>
      <p:sp>
        <p:nvSpPr>
          <p:cNvPr id="81" name="Text Box 12"/>
          <p:cNvSpPr txBox="1">
            <a:spLocks noChangeArrowheads="1"/>
          </p:cNvSpPr>
          <p:nvPr/>
        </p:nvSpPr>
        <p:spPr bwMode="auto">
          <a:xfrm>
            <a:off x="6763786" y="3165003"/>
            <a:ext cx="119697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send ack1</a:t>
            </a:r>
          </a:p>
        </p:txBody>
      </p:sp>
      <p:sp>
        <p:nvSpPr>
          <p:cNvPr id="82" name="Text Box 13"/>
          <p:cNvSpPr txBox="1">
            <a:spLocks noChangeArrowheads="1"/>
          </p:cNvSpPr>
          <p:nvPr/>
        </p:nvSpPr>
        <p:spPr bwMode="auto">
          <a:xfrm>
            <a:off x="6763786" y="3990503"/>
            <a:ext cx="119697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send ack0</a:t>
            </a:r>
          </a:p>
        </p:txBody>
      </p:sp>
      <p:sp>
        <p:nvSpPr>
          <p:cNvPr id="83" name="Text Box 14"/>
          <p:cNvSpPr txBox="1">
            <a:spLocks noChangeArrowheads="1"/>
          </p:cNvSpPr>
          <p:nvPr/>
        </p:nvSpPr>
        <p:spPr bwMode="auto">
          <a:xfrm>
            <a:off x="4249186" y="2503016"/>
            <a:ext cx="10223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rcv ack0</a:t>
            </a:r>
          </a:p>
        </p:txBody>
      </p:sp>
      <p:sp>
        <p:nvSpPr>
          <p:cNvPr id="84" name="Text Box 15"/>
          <p:cNvSpPr txBox="1">
            <a:spLocks noChangeArrowheads="1"/>
          </p:cNvSpPr>
          <p:nvPr/>
        </p:nvSpPr>
        <p:spPr bwMode="auto">
          <a:xfrm>
            <a:off x="4093611" y="3596803"/>
            <a:ext cx="11747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send pkt0</a:t>
            </a:r>
          </a:p>
        </p:txBody>
      </p:sp>
      <p:sp>
        <p:nvSpPr>
          <p:cNvPr id="85" name="Text Box 17"/>
          <p:cNvSpPr txBox="1">
            <a:spLocks noChangeArrowheads="1"/>
          </p:cNvSpPr>
          <p:nvPr/>
        </p:nvSpPr>
        <p:spPr bwMode="auto">
          <a:xfrm>
            <a:off x="4093611" y="2722091"/>
            <a:ext cx="11747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send pkt1</a:t>
            </a:r>
          </a:p>
        </p:txBody>
      </p:sp>
      <p:sp>
        <p:nvSpPr>
          <p:cNvPr id="86" name="Text Box 18"/>
          <p:cNvSpPr txBox="1">
            <a:spLocks noChangeArrowheads="1"/>
          </p:cNvSpPr>
          <p:nvPr/>
        </p:nvSpPr>
        <p:spPr bwMode="auto">
          <a:xfrm>
            <a:off x="4238073" y="3357091"/>
            <a:ext cx="10223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rcv ack1</a:t>
            </a:r>
          </a:p>
        </p:txBody>
      </p:sp>
      <p:sp>
        <p:nvSpPr>
          <p:cNvPr id="87" name="Text Box 7"/>
          <p:cNvSpPr txBox="1">
            <a:spLocks noChangeArrowheads="1"/>
          </p:cNvSpPr>
          <p:nvPr/>
        </p:nvSpPr>
        <p:spPr bwMode="auto">
          <a:xfrm>
            <a:off x="4082498" y="1760066"/>
            <a:ext cx="11747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send pkt0</a:t>
            </a:r>
          </a:p>
        </p:txBody>
      </p:sp>
      <p:sp>
        <p:nvSpPr>
          <p:cNvPr id="88" name="Text Box 9"/>
          <p:cNvSpPr txBox="1">
            <a:spLocks noChangeArrowheads="1"/>
          </p:cNvSpPr>
          <p:nvPr/>
        </p:nvSpPr>
        <p:spPr bwMode="auto">
          <a:xfrm>
            <a:off x="6759023" y="2042641"/>
            <a:ext cx="100012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rcv pkt0</a:t>
            </a:r>
          </a:p>
        </p:txBody>
      </p:sp>
      <p:grpSp>
        <p:nvGrpSpPr>
          <p:cNvPr id="89" name="Group 37"/>
          <p:cNvGrpSpPr>
            <a:grpSpLocks/>
          </p:cNvGrpSpPr>
          <p:nvPr/>
        </p:nvGrpSpPr>
        <p:grpSpPr bwMode="auto">
          <a:xfrm>
            <a:off x="5298523" y="1829916"/>
            <a:ext cx="1471613" cy="512762"/>
            <a:chOff x="850" y="1159"/>
            <a:chExt cx="927" cy="323"/>
          </a:xfrm>
        </p:grpSpPr>
        <p:sp>
          <p:nvSpPr>
            <p:cNvPr id="90" name="Line 19"/>
            <p:cNvSpPr>
              <a:spLocks noChangeShapeType="1"/>
            </p:cNvSpPr>
            <p:nvPr/>
          </p:nvSpPr>
          <p:spPr bwMode="auto">
            <a:xfrm>
              <a:off x="850" y="1257"/>
              <a:ext cx="927" cy="225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91" name="Text Box 28"/>
            <p:cNvSpPr txBox="1">
              <a:spLocks noChangeArrowheads="1"/>
            </p:cNvSpPr>
            <p:nvPr/>
          </p:nvSpPr>
          <p:spPr bwMode="auto">
            <a:xfrm>
              <a:off x="1100" y="1159"/>
              <a:ext cx="358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0099"/>
                  </a:solidFill>
                  <a:latin typeface="Arial" charset="0"/>
                </a:rPr>
                <a:t>pkt0</a:t>
              </a:r>
            </a:p>
          </p:txBody>
        </p:sp>
      </p:grpSp>
      <p:grpSp>
        <p:nvGrpSpPr>
          <p:cNvPr id="92" name="Group 43"/>
          <p:cNvGrpSpPr>
            <a:grpSpLocks/>
          </p:cNvGrpSpPr>
          <p:nvPr/>
        </p:nvGrpSpPr>
        <p:grpSpPr bwMode="auto">
          <a:xfrm>
            <a:off x="5292173" y="3566641"/>
            <a:ext cx="1471613" cy="487362"/>
            <a:chOff x="846" y="2253"/>
            <a:chExt cx="927" cy="307"/>
          </a:xfrm>
        </p:grpSpPr>
        <p:sp>
          <p:nvSpPr>
            <p:cNvPr id="93" name="Line 24"/>
            <p:cNvSpPr>
              <a:spLocks noChangeShapeType="1"/>
            </p:cNvSpPr>
            <p:nvPr/>
          </p:nvSpPr>
          <p:spPr bwMode="auto">
            <a:xfrm>
              <a:off x="846" y="2335"/>
              <a:ext cx="927" cy="225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94" name="Text Box 29"/>
            <p:cNvSpPr txBox="1">
              <a:spLocks noChangeArrowheads="1"/>
            </p:cNvSpPr>
            <p:nvPr/>
          </p:nvSpPr>
          <p:spPr bwMode="auto">
            <a:xfrm>
              <a:off x="1097" y="2253"/>
              <a:ext cx="358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0099"/>
                  </a:solidFill>
                  <a:latin typeface="Arial" charset="0"/>
                </a:rPr>
                <a:t>pkt0</a:t>
              </a:r>
            </a:p>
          </p:txBody>
        </p:sp>
      </p:grpSp>
      <p:grpSp>
        <p:nvGrpSpPr>
          <p:cNvPr id="95" name="Group 39"/>
          <p:cNvGrpSpPr>
            <a:grpSpLocks/>
          </p:cNvGrpSpPr>
          <p:nvPr/>
        </p:nvGrpSpPr>
        <p:grpSpPr bwMode="auto">
          <a:xfrm>
            <a:off x="5306461" y="2704628"/>
            <a:ext cx="1471612" cy="504825"/>
            <a:chOff x="855" y="1710"/>
            <a:chExt cx="927" cy="318"/>
          </a:xfrm>
        </p:grpSpPr>
        <p:sp>
          <p:nvSpPr>
            <p:cNvPr id="96" name="Line 23"/>
            <p:cNvSpPr>
              <a:spLocks noChangeShapeType="1"/>
            </p:cNvSpPr>
            <p:nvPr/>
          </p:nvSpPr>
          <p:spPr bwMode="auto">
            <a:xfrm>
              <a:off x="855" y="1803"/>
              <a:ext cx="927" cy="225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97" name="Text Box 30"/>
            <p:cNvSpPr txBox="1">
              <a:spLocks noChangeArrowheads="1"/>
            </p:cNvSpPr>
            <p:nvPr/>
          </p:nvSpPr>
          <p:spPr bwMode="auto">
            <a:xfrm>
              <a:off x="1094" y="1710"/>
              <a:ext cx="358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0099"/>
                  </a:solidFill>
                  <a:latin typeface="Arial" charset="0"/>
                </a:rPr>
                <a:t>pkt1</a:t>
              </a:r>
            </a:p>
          </p:txBody>
        </p:sp>
      </p:grpSp>
      <p:grpSp>
        <p:nvGrpSpPr>
          <p:cNvPr id="98" name="Group 40"/>
          <p:cNvGrpSpPr>
            <a:grpSpLocks/>
          </p:cNvGrpSpPr>
          <p:nvPr/>
        </p:nvGrpSpPr>
        <p:grpSpPr bwMode="auto">
          <a:xfrm>
            <a:off x="5292173" y="3169766"/>
            <a:ext cx="1471613" cy="471487"/>
            <a:chOff x="846" y="2003"/>
            <a:chExt cx="927" cy="297"/>
          </a:xfrm>
        </p:grpSpPr>
        <p:sp>
          <p:nvSpPr>
            <p:cNvPr id="99" name="Line 26"/>
            <p:cNvSpPr>
              <a:spLocks noChangeShapeType="1"/>
            </p:cNvSpPr>
            <p:nvPr/>
          </p:nvSpPr>
          <p:spPr bwMode="auto">
            <a:xfrm flipH="1">
              <a:off x="846" y="2075"/>
              <a:ext cx="927" cy="225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00" name="Text Box 31"/>
            <p:cNvSpPr txBox="1">
              <a:spLocks noChangeArrowheads="1"/>
            </p:cNvSpPr>
            <p:nvPr/>
          </p:nvSpPr>
          <p:spPr bwMode="auto">
            <a:xfrm>
              <a:off x="1092" y="2003"/>
              <a:ext cx="38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8000"/>
                  </a:solidFill>
                  <a:latin typeface="Arial" charset="0"/>
                </a:rPr>
                <a:t>ack1</a:t>
              </a:r>
            </a:p>
          </p:txBody>
        </p:sp>
      </p:grpSp>
      <p:grpSp>
        <p:nvGrpSpPr>
          <p:cNvPr id="101" name="Group 38"/>
          <p:cNvGrpSpPr>
            <a:grpSpLocks/>
          </p:cNvGrpSpPr>
          <p:nvPr/>
        </p:nvGrpSpPr>
        <p:grpSpPr bwMode="auto">
          <a:xfrm>
            <a:off x="5284236" y="2329978"/>
            <a:ext cx="1471612" cy="455613"/>
            <a:chOff x="841" y="1474"/>
            <a:chExt cx="927" cy="287"/>
          </a:xfrm>
        </p:grpSpPr>
        <p:sp>
          <p:nvSpPr>
            <p:cNvPr id="102" name="Line 25"/>
            <p:cNvSpPr>
              <a:spLocks noChangeShapeType="1"/>
            </p:cNvSpPr>
            <p:nvPr/>
          </p:nvSpPr>
          <p:spPr bwMode="auto">
            <a:xfrm flipH="1">
              <a:off x="841" y="1536"/>
              <a:ext cx="927" cy="225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03" name="Text Box 32"/>
            <p:cNvSpPr txBox="1">
              <a:spLocks noChangeArrowheads="1"/>
            </p:cNvSpPr>
            <p:nvPr/>
          </p:nvSpPr>
          <p:spPr bwMode="auto">
            <a:xfrm>
              <a:off x="1089" y="1474"/>
              <a:ext cx="38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 dirty="0">
                  <a:solidFill>
                    <a:srgbClr val="008000"/>
                  </a:solidFill>
                  <a:latin typeface="Arial" charset="0"/>
                </a:rPr>
                <a:t>ack0</a:t>
              </a:r>
            </a:p>
          </p:txBody>
        </p:sp>
      </p:grpSp>
      <p:grpSp>
        <p:nvGrpSpPr>
          <p:cNvPr id="104" name="Group 44"/>
          <p:cNvGrpSpPr>
            <a:grpSpLocks/>
          </p:cNvGrpSpPr>
          <p:nvPr/>
        </p:nvGrpSpPr>
        <p:grpSpPr bwMode="auto">
          <a:xfrm>
            <a:off x="5277886" y="4022253"/>
            <a:ext cx="1471612" cy="461963"/>
            <a:chOff x="837" y="2540"/>
            <a:chExt cx="927" cy="291"/>
          </a:xfrm>
        </p:grpSpPr>
        <p:sp>
          <p:nvSpPr>
            <p:cNvPr id="105" name="Line 27"/>
            <p:cNvSpPr>
              <a:spLocks noChangeShapeType="1"/>
            </p:cNvSpPr>
            <p:nvPr/>
          </p:nvSpPr>
          <p:spPr bwMode="auto">
            <a:xfrm flipH="1">
              <a:off x="837" y="2606"/>
              <a:ext cx="927" cy="225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06" name="Text Box 33"/>
            <p:cNvSpPr txBox="1">
              <a:spLocks noChangeArrowheads="1"/>
            </p:cNvSpPr>
            <p:nvPr/>
          </p:nvSpPr>
          <p:spPr bwMode="auto">
            <a:xfrm>
              <a:off x="1086" y="2540"/>
              <a:ext cx="38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8000"/>
                  </a:solidFill>
                  <a:latin typeface="Arial" charset="0"/>
                </a:rPr>
                <a:t>ack0</a:t>
              </a:r>
            </a:p>
          </p:txBody>
        </p:sp>
      </p:grpSp>
      <p:sp>
        <p:nvSpPr>
          <p:cNvPr id="107" name="Text Box 45"/>
          <p:cNvSpPr txBox="1">
            <a:spLocks noChangeArrowheads="1"/>
          </p:cNvSpPr>
          <p:nvPr/>
        </p:nvSpPr>
        <p:spPr bwMode="auto">
          <a:xfrm>
            <a:off x="5469731" y="5582472"/>
            <a:ext cx="1252537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(a) no loss</a:t>
            </a:r>
          </a:p>
        </p:txBody>
      </p:sp>
      <p:pic>
        <p:nvPicPr>
          <p:cNvPr id="153" name="Sound 15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93474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581"/>
    </mc:Choice>
    <mc:Fallback>
      <p:transition spd="slow" advTm="585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000"/>
                            </p:stCondLst>
                            <p:childTnLst>
                              <p:par>
                                <p:cTn id="5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5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000"/>
                            </p:stCondLst>
                            <p:childTnLst>
                              <p:par>
                                <p:cTn id="6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500"/>
                            </p:stCondLst>
                            <p:childTnLst>
                              <p:par>
                                <p:cTn id="6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0"/>
                            </p:stCondLst>
                            <p:childTnLst>
                              <p:par>
                                <p:cTn id="7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3"/>
                </p:tgtEl>
              </p:cMediaNode>
            </p:audio>
          </p:childTnLst>
        </p:cTn>
      </p:par>
    </p:tnLst>
    <p:bldLst>
      <p:bldP spid="79" grpId="0"/>
      <p:bldP spid="80" grpId="0"/>
      <p:bldP spid="81" grpId="0"/>
      <p:bldP spid="83" grpId="0"/>
      <p:bldP spid="84" grpId="0"/>
      <p:bldP spid="85" grpId="0"/>
      <p:bldP spid="8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590664"/>
            <a:ext cx="10515600" cy="670578"/>
          </a:xfrm>
          <a:ln w="28575">
            <a:solidFill>
              <a:srgbClr val="B2103A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3200" b="1" dirty="0" smtClean="0"/>
              <a:t>RDT 3. 0 use cases</a:t>
            </a:r>
            <a:endParaRPr lang="en-US" sz="32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/>
          <a:srcRect r="92608"/>
          <a:stretch/>
        </p:blipFill>
        <p:spPr>
          <a:xfrm>
            <a:off x="0" y="5883452"/>
            <a:ext cx="901260" cy="9745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28736" y="6244282"/>
            <a:ext cx="10734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LAB </a:t>
            </a:r>
            <a:r>
              <a:rPr lang="en-US" dirty="0" smtClean="0"/>
              <a:t>6 </a:t>
            </a:r>
            <a:r>
              <a:rPr lang="en-US" dirty="0" smtClean="0"/>
              <a:t>| JAY SHETH | COEN 146L </a:t>
            </a:r>
            <a:endParaRPr lang="en-US" dirty="0"/>
          </a:p>
        </p:txBody>
      </p:sp>
      <p:sp>
        <p:nvSpPr>
          <p:cNvPr id="108" name="Text Box 46"/>
          <p:cNvSpPr txBox="1">
            <a:spLocks noChangeArrowheads="1"/>
          </p:cNvSpPr>
          <p:nvPr/>
        </p:nvSpPr>
        <p:spPr bwMode="auto">
          <a:xfrm>
            <a:off x="3733731" y="1293916"/>
            <a:ext cx="9366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i="1" u="sng">
                <a:solidFill>
                  <a:srgbClr val="000099"/>
                </a:solidFill>
                <a:latin typeface="Tahoma" charset="0"/>
              </a:rPr>
              <a:t>sender</a:t>
            </a:r>
          </a:p>
        </p:txBody>
      </p:sp>
      <p:sp>
        <p:nvSpPr>
          <p:cNvPr id="109" name="Text Box 47"/>
          <p:cNvSpPr txBox="1">
            <a:spLocks noChangeArrowheads="1"/>
          </p:cNvSpPr>
          <p:nvPr/>
        </p:nvSpPr>
        <p:spPr bwMode="auto">
          <a:xfrm>
            <a:off x="6173718" y="1289154"/>
            <a:ext cx="107156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i="1" u="sng" dirty="0">
                <a:solidFill>
                  <a:srgbClr val="008000"/>
                </a:solidFill>
                <a:latin typeface="Tahoma" charset="0"/>
              </a:rPr>
              <a:t>receiver</a:t>
            </a:r>
          </a:p>
        </p:txBody>
      </p:sp>
      <p:sp>
        <p:nvSpPr>
          <p:cNvPr id="110" name="Text Box 48"/>
          <p:cNvSpPr txBox="1">
            <a:spLocks noChangeArrowheads="1"/>
          </p:cNvSpPr>
          <p:nvPr/>
        </p:nvSpPr>
        <p:spPr bwMode="auto">
          <a:xfrm>
            <a:off x="6413431" y="4209732"/>
            <a:ext cx="100012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rcv pkt1</a:t>
            </a:r>
          </a:p>
        </p:txBody>
      </p:sp>
      <p:sp>
        <p:nvSpPr>
          <p:cNvPr id="111" name="Text Box 49"/>
          <p:cNvSpPr txBox="1">
            <a:spLocks noChangeArrowheads="1"/>
          </p:cNvSpPr>
          <p:nvPr/>
        </p:nvSpPr>
        <p:spPr bwMode="auto">
          <a:xfrm>
            <a:off x="6421368" y="5051107"/>
            <a:ext cx="100012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rcv pkt0</a:t>
            </a:r>
          </a:p>
        </p:txBody>
      </p:sp>
      <p:sp>
        <p:nvSpPr>
          <p:cNvPr id="112" name="Text Box 50"/>
          <p:cNvSpPr txBox="1">
            <a:spLocks noChangeArrowheads="1"/>
          </p:cNvSpPr>
          <p:nvPr/>
        </p:nvSpPr>
        <p:spPr bwMode="auto">
          <a:xfrm>
            <a:off x="6418193" y="2231707"/>
            <a:ext cx="119697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send ack0</a:t>
            </a:r>
          </a:p>
        </p:txBody>
      </p:sp>
      <p:sp>
        <p:nvSpPr>
          <p:cNvPr id="113" name="Text Box 51"/>
          <p:cNvSpPr txBox="1">
            <a:spLocks noChangeArrowheads="1"/>
          </p:cNvSpPr>
          <p:nvPr/>
        </p:nvSpPr>
        <p:spPr bwMode="auto">
          <a:xfrm>
            <a:off x="6415018" y="4420870"/>
            <a:ext cx="119697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send ack1</a:t>
            </a:r>
          </a:p>
        </p:txBody>
      </p:sp>
      <p:sp>
        <p:nvSpPr>
          <p:cNvPr id="114" name="Text Box 52"/>
          <p:cNvSpPr txBox="1">
            <a:spLocks noChangeArrowheads="1"/>
          </p:cNvSpPr>
          <p:nvPr/>
        </p:nvSpPr>
        <p:spPr bwMode="auto">
          <a:xfrm>
            <a:off x="6415018" y="5246370"/>
            <a:ext cx="119697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send ack0</a:t>
            </a:r>
          </a:p>
        </p:txBody>
      </p:sp>
      <p:sp>
        <p:nvSpPr>
          <p:cNvPr id="115" name="Text Box 53"/>
          <p:cNvSpPr txBox="1">
            <a:spLocks noChangeArrowheads="1"/>
          </p:cNvSpPr>
          <p:nvPr/>
        </p:nvSpPr>
        <p:spPr bwMode="auto">
          <a:xfrm>
            <a:off x="3900418" y="2480945"/>
            <a:ext cx="10223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rcv ack0</a:t>
            </a:r>
          </a:p>
        </p:txBody>
      </p:sp>
      <p:sp>
        <p:nvSpPr>
          <p:cNvPr id="116" name="Text Box 54"/>
          <p:cNvSpPr txBox="1">
            <a:spLocks noChangeArrowheads="1"/>
          </p:cNvSpPr>
          <p:nvPr/>
        </p:nvSpPr>
        <p:spPr bwMode="auto">
          <a:xfrm>
            <a:off x="3744843" y="4852670"/>
            <a:ext cx="11747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send pkt0</a:t>
            </a:r>
          </a:p>
        </p:txBody>
      </p:sp>
      <p:sp>
        <p:nvSpPr>
          <p:cNvPr id="117" name="Text Box 55"/>
          <p:cNvSpPr txBox="1">
            <a:spLocks noChangeArrowheads="1"/>
          </p:cNvSpPr>
          <p:nvPr/>
        </p:nvSpPr>
        <p:spPr bwMode="auto">
          <a:xfrm>
            <a:off x="3744843" y="2700020"/>
            <a:ext cx="11747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send pkt1</a:t>
            </a:r>
          </a:p>
        </p:txBody>
      </p:sp>
      <p:sp>
        <p:nvSpPr>
          <p:cNvPr id="118" name="Text Box 56"/>
          <p:cNvSpPr txBox="1">
            <a:spLocks noChangeArrowheads="1"/>
          </p:cNvSpPr>
          <p:nvPr/>
        </p:nvSpPr>
        <p:spPr bwMode="auto">
          <a:xfrm>
            <a:off x="3889306" y="4612957"/>
            <a:ext cx="10223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rcv ack1</a:t>
            </a:r>
          </a:p>
        </p:txBody>
      </p:sp>
      <p:sp>
        <p:nvSpPr>
          <p:cNvPr id="119" name="Text Box 57"/>
          <p:cNvSpPr txBox="1">
            <a:spLocks noChangeArrowheads="1"/>
          </p:cNvSpPr>
          <p:nvPr/>
        </p:nvSpPr>
        <p:spPr bwMode="auto">
          <a:xfrm>
            <a:off x="3733731" y="1737995"/>
            <a:ext cx="11747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send pkt0</a:t>
            </a:r>
          </a:p>
        </p:txBody>
      </p:sp>
      <p:sp>
        <p:nvSpPr>
          <p:cNvPr id="120" name="Text Box 58"/>
          <p:cNvSpPr txBox="1">
            <a:spLocks noChangeArrowheads="1"/>
          </p:cNvSpPr>
          <p:nvPr/>
        </p:nvSpPr>
        <p:spPr bwMode="auto">
          <a:xfrm>
            <a:off x="6410256" y="2020570"/>
            <a:ext cx="100012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rcv pkt0</a:t>
            </a:r>
          </a:p>
        </p:txBody>
      </p:sp>
      <p:grpSp>
        <p:nvGrpSpPr>
          <p:cNvPr id="121" name="Group 59"/>
          <p:cNvGrpSpPr>
            <a:grpSpLocks/>
          </p:cNvGrpSpPr>
          <p:nvPr/>
        </p:nvGrpSpPr>
        <p:grpSpPr bwMode="auto">
          <a:xfrm>
            <a:off x="4949756" y="1807845"/>
            <a:ext cx="1471612" cy="512762"/>
            <a:chOff x="850" y="1159"/>
            <a:chExt cx="927" cy="323"/>
          </a:xfrm>
        </p:grpSpPr>
        <p:sp>
          <p:nvSpPr>
            <p:cNvPr id="122" name="Line 60"/>
            <p:cNvSpPr>
              <a:spLocks noChangeShapeType="1"/>
            </p:cNvSpPr>
            <p:nvPr/>
          </p:nvSpPr>
          <p:spPr bwMode="auto">
            <a:xfrm>
              <a:off x="850" y="1257"/>
              <a:ext cx="927" cy="225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23" name="Text Box 61"/>
            <p:cNvSpPr txBox="1">
              <a:spLocks noChangeArrowheads="1"/>
            </p:cNvSpPr>
            <p:nvPr/>
          </p:nvSpPr>
          <p:spPr bwMode="auto">
            <a:xfrm>
              <a:off x="1100" y="1159"/>
              <a:ext cx="358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0099"/>
                  </a:solidFill>
                  <a:latin typeface="Arial" charset="0"/>
                </a:rPr>
                <a:t>pkt0</a:t>
              </a:r>
            </a:p>
          </p:txBody>
        </p:sp>
      </p:grpSp>
      <p:grpSp>
        <p:nvGrpSpPr>
          <p:cNvPr id="124" name="Group 62"/>
          <p:cNvGrpSpPr>
            <a:grpSpLocks/>
          </p:cNvGrpSpPr>
          <p:nvPr/>
        </p:nvGrpSpPr>
        <p:grpSpPr bwMode="auto">
          <a:xfrm>
            <a:off x="4943406" y="4822507"/>
            <a:ext cx="1471612" cy="487363"/>
            <a:chOff x="846" y="2253"/>
            <a:chExt cx="927" cy="307"/>
          </a:xfrm>
        </p:grpSpPr>
        <p:sp>
          <p:nvSpPr>
            <p:cNvPr id="125" name="Line 63"/>
            <p:cNvSpPr>
              <a:spLocks noChangeShapeType="1"/>
            </p:cNvSpPr>
            <p:nvPr/>
          </p:nvSpPr>
          <p:spPr bwMode="auto">
            <a:xfrm>
              <a:off x="846" y="2335"/>
              <a:ext cx="927" cy="225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26" name="Text Box 64"/>
            <p:cNvSpPr txBox="1">
              <a:spLocks noChangeArrowheads="1"/>
            </p:cNvSpPr>
            <p:nvPr/>
          </p:nvSpPr>
          <p:spPr bwMode="auto">
            <a:xfrm>
              <a:off x="1097" y="2253"/>
              <a:ext cx="358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0099"/>
                  </a:solidFill>
                  <a:latin typeface="Arial" charset="0"/>
                </a:rPr>
                <a:t>pkt0</a:t>
              </a:r>
            </a:p>
          </p:txBody>
        </p:sp>
      </p:grpSp>
      <p:grpSp>
        <p:nvGrpSpPr>
          <p:cNvPr id="127" name="Group 68"/>
          <p:cNvGrpSpPr>
            <a:grpSpLocks/>
          </p:cNvGrpSpPr>
          <p:nvPr/>
        </p:nvGrpSpPr>
        <p:grpSpPr bwMode="auto">
          <a:xfrm>
            <a:off x="4943406" y="4425632"/>
            <a:ext cx="1471612" cy="471488"/>
            <a:chOff x="846" y="2003"/>
            <a:chExt cx="927" cy="297"/>
          </a:xfrm>
        </p:grpSpPr>
        <p:sp>
          <p:nvSpPr>
            <p:cNvPr id="128" name="Line 69"/>
            <p:cNvSpPr>
              <a:spLocks noChangeShapeType="1"/>
            </p:cNvSpPr>
            <p:nvPr/>
          </p:nvSpPr>
          <p:spPr bwMode="auto">
            <a:xfrm flipH="1">
              <a:off x="846" y="2075"/>
              <a:ext cx="927" cy="225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29" name="Text Box 70"/>
            <p:cNvSpPr txBox="1">
              <a:spLocks noChangeArrowheads="1"/>
            </p:cNvSpPr>
            <p:nvPr/>
          </p:nvSpPr>
          <p:spPr bwMode="auto">
            <a:xfrm>
              <a:off x="1092" y="2003"/>
              <a:ext cx="38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8000"/>
                  </a:solidFill>
                  <a:latin typeface="Arial" charset="0"/>
                </a:rPr>
                <a:t>ack1</a:t>
              </a:r>
            </a:p>
          </p:txBody>
        </p:sp>
      </p:grpSp>
      <p:grpSp>
        <p:nvGrpSpPr>
          <p:cNvPr id="130" name="Group 71"/>
          <p:cNvGrpSpPr>
            <a:grpSpLocks/>
          </p:cNvGrpSpPr>
          <p:nvPr/>
        </p:nvGrpSpPr>
        <p:grpSpPr bwMode="auto">
          <a:xfrm>
            <a:off x="4935468" y="2307907"/>
            <a:ext cx="1471613" cy="455613"/>
            <a:chOff x="841" y="1474"/>
            <a:chExt cx="927" cy="287"/>
          </a:xfrm>
        </p:grpSpPr>
        <p:sp>
          <p:nvSpPr>
            <p:cNvPr id="131" name="Line 72"/>
            <p:cNvSpPr>
              <a:spLocks noChangeShapeType="1"/>
            </p:cNvSpPr>
            <p:nvPr/>
          </p:nvSpPr>
          <p:spPr bwMode="auto">
            <a:xfrm flipH="1">
              <a:off x="841" y="1536"/>
              <a:ext cx="927" cy="225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32" name="Text Box 73"/>
            <p:cNvSpPr txBox="1">
              <a:spLocks noChangeArrowheads="1"/>
            </p:cNvSpPr>
            <p:nvPr/>
          </p:nvSpPr>
          <p:spPr bwMode="auto">
            <a:xfrm>
              <a:off x="1089" y="1474"/>
              <a:ext cx="38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8000"/>
                  </a:solidFill>
                  <a:latin typeface="Arial" charset="0"/>
                </a:rPr>
                <a:t>ack0</a:t>
              </a:r>
            </a:p>
          </p:txBody>
        </p:sp>
      </p:grpSp>
      <p:grpSp>
        <p:nvGrpSpPr>
          <p:cNvPr id="133" name="Group 74"/>
          <p:cNvGrpSpPr>
            <a:grpSpLocks/>
          </p:cNvGrpSpPr>
          <p:nvPr/>
        </p:nvGrpSpPr>
        <p:grpSpPr bwMode="auto">
          <a:xfrm>
            <a:off x="4929118" y="5273357"/>
            <a:ext cx="1471613" cy="466725"/>
            <a:chOff x="837" y="2537"/>
            <a:chExt cx="927" cy="294"/>
          </a:xfrm>
        </p:grpSpPr>
        <p:sp>
          <p:nvSpPr>
            <p:cNvPr id="134" name="Line 75"/>
            <p:cNvSpPr>
              <a:spLocks noChangeShapeType="1"/>
            </p:cNvSpPr>
            <p:nvPr/>
          </p:nvSpPr>
          <p:spPr bwMode="auto">
            <a:xfrm flipH="1">
              <a:off x="837" y="2606"/>
              <a:ext cx="927" cy="225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35" name="Text Box 76"/>
            <p:cNvSpPr txBox="1">
              <a:spLocks noChangeArrowheads="1"/>
            </p:cNvSpPr>
            <p:nvPr/>
          </p:nvSpPr>
          <p:spPr bwMode="auto">
            <a:xfrm>
              <a:off x="1091" y="2537"/>
              <a:ext cx="37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8000"/>
                  </a:solidFill>
                  <a:latin typeface="Tahoma" charset="0"/>
                </a:rPr>
                <a:t>ack0</a:t>
              </a:r>
            </a:p>
          </p:txBody>
        </p:sp>
      </p:grpSp>
      <p:grpSp>
        <p:nvGrpSpPr>
          <p:cNvPr id="136" name="Group 81"/>
          <p:cNvGrpSpPr>
            <a:grpSpLocks/>
          </p:cNvGrpSpPr>
          <p:nvPr/>
        </p:nvGrpSpPr>
        <p:grpSpPr bwMode="auto">
          <a:xfrm>
            <a:off x="4957693" y="2682557"/>
            <a:ext cx="1157288" cy="738188"/>
            <a:chOff x="3726" y="1687"/>
            <a:chExt cx="729" cy="465"/>
          </a:xfrm>
        </p:grpSpPr>
        <p:sp>
          <p:nvSpPr>
            <p:cNvPr id="137" name="Line 66"/>
            <p:cNvSpPr>
              <a:spLocks noChangeShapeType="1"/>
            </p:cNvSpPr>
            <p:nvPr/>
          </p:nvSpPr>
          <p:spPr bwMode="auto">
            <a:xfrm>
              <a:off x="3726" y="1780"/>
              <a:ext cx="548" cy="148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38" name="Text Box 67"/>
            <p:cNvSpPr txBox="1">
              <a:spLocks noChangeArrowheads="1"/>
            </p:cNvSpPr>
            <p:nvPr/>
          </p:nvSpPr>
          <p:spPr bwMode="auto">
            <a:xfrm>
              <a:off x="3965" y="1687"/>
              <a:ext cx="358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0099"/>
                  </a:solidFill>
                  <a:latin typeface="Arial" charset="0"/>
                </a:rPr>
                <a:t>pkt1</a:t>
              </a:r>
            </a:p>
          </p:txBody>
        </p:sp>
        <p:sp>
          <p:nvSpPr>
            <p:cNvPr id="139" name="Text Box 79"/>
            <p:cNvSpPr txBox="1">
              <a:spLocks noChangeArrowheads="1"/>
            </p:cNvSpPr>
            <p:nvPr/>
          </p:nvSpPr>
          <p:spPr bwMode="auto">
            <a:xfrm>
              <a:off x="4185" y="1808"/>
              <a:ext cx="215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b="1">
                  <a:solidFill>
                    <a:srgbClr val="FF0000"/>
                  </a:solidFill>
                  <a:latin typeface="Tahoma" charset="0"/>
                </a:rPr>
                <a:t>X</a:t>
              </a:r>
            </a:p>
          </p:txBody>
        </p:sp>
        <p:sp>
          <p:nvSpPr>
            <p:cNvPr id="140" name="Text Box 80"/>
            <p:cNvSpPr txBox="1">
              <a:spLocks noChangeArrowheads="1"/>
            </p:cNvSpPr>
            <p:nvPr/>
          </p:nvSpPr>
          <p:spPr bwMode="auto">
            <a:xfrm>
              <a:off x="4126" y="1940"/>
              <a:ext cx="329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 i="1">
                  <a:solidFill>
                    <a:srgbClr val="FF0000"/>
                  </a:solidFill>
                  <a:latin typeface="Tahoma" charset="0"/>
                </a:rPr>
                <a:t>loss</a:t>
              </a:r>
            </a:p>
          </p:txBody>
        </p:sp>
      </p:grpSp>
      <p:grpSp>
        <p:nvGrpSpPr>
          <p:cNvPr id="141" name="Group 86"/>
          <p:cNvGrpSpPr>
            <a:grpSpLocks/>
          </p:cNvGrpSpPr>
          <p:nvPr/>
        </p:nvGrpSpPr>
        <p:grpSpPr bwMode="auto">
          <a:xfrm>
            <a:off x="4838631" y="2985770"/>
            <a:ext cx="122237" cy="1033462"/>
            <a:chOff x="3651" y="1878"/>
            <a:chExt cx="78" cy="963"/>
          </a:xfrm>
        </p:grpSpPr>
        <p:sp>
          <p:nvSpPr>
            <p:cNvPr id="142" name="Line 82"/>
            <p:cNvSpPr>
              <a:spLocks noChangeShapeType="1"/>
            </p:cNvSpPr>
            <p:nvPr/>
          </p:nvSpPr>
          <p:spPr bwMode="auto">
            <a:xfrm>
              <a:off x="3729" y="1879"/>
              <a:ext cx="0" cy="96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3" name="Line 84"/>
            <p:cNvSpPr>
              <a:spLocks noChangeShapeType="1"/>
            </p:cNvSpPr>
            <p:nvPr/>
          </p:nvSpPr>
          <p:spPr bwMode="auto">
            <a:xfrm flipH="1">
              <a:off x="3651" y="1878"/>
              <a:ext cx="7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4" name="Line 85"/>
            <p:cNvSpPr>
              <a:spLocks noChangeShapeType="1"/>
            </p:cNvSpPr>
            <p:nvPr/>
          </p:nvSpPr>
          <p:spPr bwMode="auto">
            <a:xfrm flipH="1">
              <a:off x="3651" y="2841"/>
              <a:ext cx="7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145" name="Group 88"/>
          <p:cNvGrpSpPr>
            <a:grpSpLocks/>
          </p:cNvGrpSpPr>
          <p:nvPr/>
        </p:nvGrpSpPr>
        <p:grpSpPr bwMode="auto">
          <a:xfrm>
            <a:off x="4967218" y="3974782"/>
            <a:ext cx="1471613" cy="504825"/>
            <a:chOff x="855" y="1710"/>
            <a:chExt cx="927" cy="318"/>
          </a:xfrm>
        </p:grpSpPr>
        <p:sp>
          <p:nvSpPr>
            <p:cNvPr id="146" name="Line 89"/>
            <p:cNvSpPr>
              <a:spLocks noChangeShapeType="1"/>
            </p:cNvSpPr>
            <p:nvPr/>
          </p:nvSpPr>
          <p:spPr bwMode="auto">
            <a:xfrm>
              <a:off x="855" y="1803"/>
              <a:ext cx="927" cy="225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7" name="Text Box 90"/>
            <p:cNvSpPr txBox="1">
              <a:spLocks noChangeArrowheads="1"/>
            </p:cNvSpPr>
            <p:nvPr/>
          </p:nvSpPr>
          <p:spPr bwMode="auto">
            <a:xfrm>
              <a:off x="1094" y="1710"/>
              <a:ext cx="358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0099"/>
                  </a:solidFill>
                  <a:latin typeface="Arial" charset="0"/>
                </a:rPr>
                <a:t>pkt1</a:t>
              </a:r>
            </a:p>
          </p:txBody>
        </p:sp>
      </p:grpSp>
      <p:grpSp>
        <p:nvGrpSpPr>
          <p:cNvPr id="148" name="Group 92"/>
          <p:cNvGrpSpPr>
            <a:grpSpLocks/>
          </p:cNvGrpSpPr>
          <p:nvPr/>
        </p:nvGrpSpPr>
        <p:grpSpPr bwMode="auto">
          <a:xfrm>
            <a:off x="3535293" y="3598545"/>
            <a:ext cx="1377950" cy="731837"/>
            <a:chOff x="2802" y="2348"/>
            <a:chExt cx="868" cy="461"/>
          </a:xfrm>
        </p:grpSpPr>
        <p:pic>
          <p:nvPicPr>
            <p:cNvPr id="149" name="Picture 87" descr="alarm_clock_ringin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46" y="2348"/>
              <a:ext cx="275" cy="3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0" name="Text Box 91"/>
            <p:cNvSpPr txBox="1">
              <a:spLocks noChangeArrowheads="1"/>
            </p:cNvSpPr>
            <p:nvPr/>
          </p:nvSpPr>
          <p:spPr bwMode="auto">
            <a:xfrm>
              <a:off x="2802" y="2491"/>
              <a:ext cx="868" cy="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r">
                <a:lnSpc>
                  <a:spcPct val="75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i="1" dirty="0">
                  <a:solidFill>
                    <a:srgbClr val="FF0000"/>
                  </a:solidFill>
                  <a:latin typeface="Tahoma" charset="0"/>
                </a:rPr>
                <a:t>timeout</a:t>
              </a:r>
            </a:p>
            <a:p>
              <a:pPr algn="r">
                <a:lnSpc>
                  <a:spcPct val="75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dirty="0">
                  <a:latin typeface="Tahoma" charset="0"/>
                </a:rPr>
                <a:t>resend pkt1</a:t>
              </a:r>
            </a:p>
          </p:txBody>
        </p:sp>
      </p:grpSp>
      <p:sp>
        <p:nvSpPr>
          <p:cNvPr id="151" name="Text Box 78"/>
          <p:cNvSpPr txBox="1">
            <a:spLocks noChangeArrowheads="1"/>
          </p:cNvSpPr>
          <p:nvPr/>
        </p:nvSpPr>
        <p:spPr bwMode="auto">
          <a:xfrm>
            <a:off x="4556849" y="5785583"/>
            <a:ext cx="1671637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(b) packet loss</a:t>
            </a: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594530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747"/>
    </mc:Choice>
    <mc:Fallback>
      <p:transition spd="slow" advTm="787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500"/>
                            </p:stCondLst>
                            <p:childTnLst>
                              <p:par>
                                <p:cTn id="5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0"/>
                            </p:stCondLst>
                            <p:childTnLst>
                              <p:par>
                                <p:cTn id="6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500"/>
                            </p:stCondLst>
                            <p:childTnLst>
                              <p:par>
                                <p:cTn id="6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000"/>
                            </p:stCondLst>
                            <p:childTnLst>
                              <p:par>
                                <p:cTn id="7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500"/>
                            </p:stCondLst>
                            <p:childTnLst>
                              <p:par>
                                <p:cTn id="7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000"/>
                            </p:stCondLst>
                            <p:childTnLst>
                              <p:par>
                                <p:cTn id="7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500"/>
                            </p:stCondLst>
                            <p:childTnLst>
                              <p:par>
                                <p:cTn id="8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5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8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11" grpId="0"/>
      <p:bldP spid="112" grpId="0"/>
      <p:bldP spid="113" grpId="0"/>
      <p:bldP spid="115" grpId="0"/>
      <p:bldP spid="116" grpId="0"/>
      <p:bldP spid="117" grpId="0"/>
      <p:bldP spid="1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590664"/>
            <a:ext cx="10515600" cy="670578"/>
          </a:xfrm>
          <a:ln w="28575">
            <a:solidFill>
              <a:srgbClr val="B2103A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3200" b="1" dirty="0" smtClean="0"/>
              <a:t>RDT 3. </a:t>
            </a:r>
            <a:r>
              <a:rPr lang="en-US" sz="3200" b="1" smtClean="0"/>
              <a:t>0 use cases</a:t>
            </a:r>
            <a:endParaRPr lang="en-US" sz="32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/>
          <a:srcRect r="92608"/>
          <a:stretch/>
        </p:blipFill>
        <p:spPr>
          <a:xfrm>
            <a:off x="0" y="5883452"/>
            <a:ext cx="901260" cy="9745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28736" y="6244282"/>
            <a:ext cx="10734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LAB </a:t>
            </a:r>
            <a:r>
              <a:rPr lang="en-US" dirty="0" smtClean="0"/>
              <a:t>6 </a:t>
            </a:r>
            <a:r>
              <a:rPr lang="en-US" dirty="0" smtClean="0"/>
              <a:t>| JAY SHETH | COEN 146L </a:t>
            </a:r>
            <a:endParaRPr lang="en-US" dirty="0"/>
          </a:p>
        </p:txBody>
      </p:sp>
      <p:sp>
        <p:nvSpPr>
          <p:cNvPr id="152" name="Text Box 6"/>
          <p:cNvSpPr txBox="1">
            <a:spLocks noChangeArrowheads="1"/>
          </p:cNvSpPr>
          <p:nvPr/>
        </p:nvSpPr>
        <p:spPr bwMode="auto">
          <a:xfrm>
            <a:off x="6315074" y="3022424"/>
            <a:ext cx="100012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rcv pkt1</a:t>
            </a:r>
          </a:p>
        </p:txBody>
      </p:sp>
      <p:sp>
        <p:nvSpPr>
          <p:cNvPr id="153" name="Text Box 9"/>
          <p:cNvSpPr txBox="1">
            <a:spLocks noChangeArrowheads="1"/>
          </p:cNvSpPr>
          <p:nvPr/>
        </p:nvSpPr>
        <p:spPr bwMode="auto">
          <a:xfrm>
            <a:off x="6315074" y="3247849"/>
            <a:ext cx="119697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send ack1</a:t>
            </a:r>
          </a:p>
        </p:txBody>
      </p:sp>
      <p:grpSp>
        <p:nvGrpSpPr>
          <p:cNvPr id="154" name="Group 23"/>
          <p:cNvGrpSpPr>
            <a:grpSpLocks/>
          </p:cNvGrpSpPr>
          <p:nvPr/>
        </p:nvGrpSpPr>
        <p:grpSpPr bwMode="auto">
          <a:xfrm>
            <a:off x="4846637" y="2795411"/>
            <a:ext cx="1471612" cy="504825"/>
            <a:chOff x="855" y="1710"/>
            <a:chExt cx="927" cy="318"/>
          </a:xfrm>
        </p:grpSpPr>
        <p:sp>
          <p:nvSpPr>
            <p:cNvPr id="155" name="Line 24"/>
            <p:cNvSpPr>
              <a:spLocks noChangeShapeType="1"/>
            </p:cNvSpPr>
            <p:nvPr/>
          </p:nvSpPr>
          <p:spPr bwMode="auto">
            <a:xfrm>
              <a:off x="855" y="1803"/>
              <a:ext cx="927" cy="225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6" name="Text Box 25"/>
            <p:cNvSpPr txBox="1">
              <a:spLocks noChangeArrowheads="1"/>
            </p:cNvSpPr>
            <p:nvPr/>
          </p:nvSpPr>
          <p:spPr bwMode="auto">
            <a:xfrm>
              <a:off x="1094" y="1710"/>
              <a:ext cx="358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0099"/>
                  </a:solidFill>
                  <a:latin typeface="Arial" charset="0"/>
                </a:rPr>
                <a:t>pkt1</a:t>
              </a:r>
            </a:p>
          </p:txBody>
        </p:sp>
      </p:grpSp>
      <p:sp>
        <p:nvSpPr>
          <p:cNvPr id="157" name="Text Box 36"/>
          <p:cNvSpPr txBox="1">
            <a:spLocks noChangeArrowheads="1"/>
          </p:cNvSpPr>
          <p:nvPr/>
        </p:nvSpPr>
        <p:spPr bwMode="auto">
          <a:xfrm>
            <a:off x="3859212" y="1414286"/>
            <a:ext cx="9366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i="1" u="sng">
                <a:solidFill>
                  <a:srgbClr val="000099"/>
                </a:solidFill>
                <a:latin typeface="Tahoma" charset="0"/>
              </a:rPr>
              <a:t>sender</a:t>
            </a:r>
          </a:p>
        </p:txBody>
      </p:sp>
      <p:sp>
        <p:nvSpPr>
          <p:cNvPr id="158" name="Text Box 37"/>
          <p:cNvSpPr txBox="1">
            <a:spLocks noChangeArrowheads="1"/>
          </p:cNvSpPr>
          <p:nvPr/>
        </p:nvSpPr>
        <p:spPr bwMode="auto">
          <a:xfrm>
            <a:off x="6299199" y="1409524"/>
            <a:ext cx="107156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i="1" u="sng">
                <a:solidFill>
                  <a:srgbClr val="008000"/>
                </a:solidFill>
                <a:latin typeface="Tahoma" charset="0"/>
              </a:rPr>
              <a:t>receiver</a:t>
            </a:r>
          </a:p>
        </p:txBody>
      </p:sp>
      <p:sp>
        <p:nvSpPr>
          <p:cNvPr id="159" name="Text Box 38"/>
          <p:cNvSpPr txBox="1">
            <a:spLocks noChangeArrowheads="1"/>
          </p:cNvSpPr>
          <p:nvPr/>
        </p:nvSpPr>
        <p:spPr bwMode="auto">
          <a:xfrm>
            <a:off x="6311899" y="4170186"/>
            <a:ext cx="100012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rcv pkt1</a:t>
            </a:r>
          </a:p>
        </p:txBody>
      </p:sp>
      <p:sp>
        <p:nvSpPr>
          <p:cNvPr id="160" name="Text Box 39"/>
          <p:cNvSpPr txBox="1">
            <a:spLocks noChangeArrowheads="1"/>
          </p:cNvSpPr>
          <p:nvPr/>
        </p:nvSpPr>
        <p:spPr bwMode="auto">
          <a:xfrm>
            <a:off x="6308724" y="5167136"/>
            <a:ext cx="100012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rcv pkt0</a:t>
            </a:r>
          </a:p>
        </p:txBody>
      </p:sp>
      <p:sp>
        <p:nvSpPr>
          <p:cNvPr id="161" name="Text Box 40"/>
          <p:cNvSpPr txBox="1">
            <a:spLocks noChangeArrowheads="1"/>
          </p:cNvSpPr>
          <p:nvPr/>
        </p:nvSpPr>
        <p:spPr bwMode="auto">
          <a:xfrm>
            <a:off x="6305549" y="2347736"/>
            <a:ext cx="119697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send ack0</a:t>
            </a:r>
          </a:p>
        </p:txBody>
      </p:sp>
      <p:sp>
        <p:nvSpPr>
          <p:cNvPr id="162" name="Text Box 41"/>
          <p:cNvSpPr txBox="1">
            <a:spLocks noChangeArrowheads="1"/>
          </p:cNvSpPr>
          <p:nvPr/>
        </p:nvSpPr>
        <p:spPr bwMode="auto">
          <a:xfrm>
            <a:off x="6324599" y="4592461"/>
            <a:ext cx="119697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send ack1</a:t>
            </a:r>
          </a:p>
        </p:txBody>
      </p:sp>
      <p:sp>
        <p:nvSpPr>
          <p:cNvPr id="163" name="Text Box 42"/>
          <p:cNvSpPr txBox="1">
            <a:spLocks noChangeArrowheads="1"/>
          </p:cNvSpPr>
          <p:nvPr/>
        </p:nvSpPr>
        <p:spPr bwMode="auto">
          <a:xfrm>
            <a:off x="6302374" y="5362399"/>
            <a:ext cx="119697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send ack0</a:t>
            </a:r>
          </a:p>
        </p:txBody>
      </p:sp>
      <p:sp>
        <p:nvSpPr>
          <p:cNvPr id="164" name="Text Box 43"/>
          <p:cNvSpPr txBox="1">
            <a:spLocks noChangeArrowheads="1"/>
          </p:cNvSpPr>
          <p:nvPr/>
        </p:nvSpPr>
        <p:spPr bwMode="auto">
          <a:xfrm>
            <a:off x="3787774" y="2596974"/>
            <a:ext cx="10223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 err="1">
                <a:latin typeface="Tahoma" charset="0"/>
              </a:rPr>
              <a:t>rcv</a:t>
            </a:r>
            <a:r>
              <a:rPr lang="en-US" altLang="en-US" sz="1800" dirty="0">
                <a:latin typeface="Tahoma" charset="0"/>
              </a:rPr>
              <a:t> ack0</a:t>
            </a:r>
          </a:p>
        </p:txBody>
      </p:sp>
      <p:sp>
        <p:nvSpPr>
          <p:cNvPr id="165" name="Text Box 44"/>
          <p:cNvSpPr txBox="1">
            <a:spLocks noChangeArrowheads="1"/>
          </p:cNvSpPr>
          <p:nvPr/>
        </p:nvSpPr>
        <p:spPr bwMode="auto">
          <a:xfrm>
            <a:off x="3632199" y="4968699"/>
            <a:ext cx="11747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send pkt0</a:t>
            </a:r>
          </a:p>
        </p:txBody>
      </p:sp>
      <p:sp>
        <p:nvSpPr>
          <p:cNvPr id="166" name="Text Box 45"/>
          <p:cNvSpPr txBox="1">
            <a:spLocks noChangeArrowheads="1"/>
          </p:cNvSpPr>
          <p:nvPr/>
        </p:nvSpPr>
        <p:spPr bwMode="auto">
          <a:xfrm>
            <a:off x="3632199" y="2816049"/>
            <a:ext cx="11747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send pkt1</a:t>
            </a:r>
          </a:p>
        </p:txBody>
      </p:sp>
      <p:sp>
        <p:nvSpPr>
          <p:cNvPr id="167" name="Text Box 46"/>
          <p:cNvSpPr txBox="1">
            <a:spLocks noChangeArrowheads="1"/>
          </p:cNvSpPr>
          <p:nvPr/>
        </p:nvSpPr>
        <p:spPr bwMode="auto">
          <a:xfrm>
            <a:off x="3776662" y="4728986"/>
            <a:ext cx="10223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rcv ack1</a:t>
            </a:r>
          </a:p>
        </p:txBody>
      </p:sp>
      <p:sp>
        <p:nvSpPr>
          <p:cNvPr id="168" name="Text Box 47"/>
          <p:cNvSpPr txBox="1">
            <a:spLocks noChangeArrowheads="1"/>
          </p:cNvSpPr>
          <p:nvPr/>
        </p:nvSpPr>
        <p:spPr bwMode="auto">
          <a:xfrm>
            <a:off x="3621087" y="1854024"/>
            <a:ext cx="11747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>
                <a:latin typeface="Tahoma" charset="0"/>
              </a:rPr>
              <a:t>send pkt0</a:t>
            </a:r>
          </a:p>
        </p:txBody>
      </p:sp>
      <p:sp>
        <p:nvSpPr>
          <p:cNvPr id="169" name="Text Box 48"/>
          <p:cNvSpPr txBox="1">
            <a:spLocks noChangeArrowheads="1"/>
          </p:cNvSpPr>
          <p:nvPr/>
        </p:nvSpPr>
        <p:spPr bwMode="auto">
          <a:xfrm>
            <a:off x="6297612" y="2136599"/>
            <a:ext cx="100012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rcv pkt0</a:t>
            </a:r>
          </a:p>
        </p:txBody>
      </p:sp>
      <p:grpSp>
        <p:nvGrpSpPr>
          <p:cNvPr id="170" name="Group 49"/>
          <p:cNvGrpSpPr>
            <a:grpSpLocks/>
          </p:cNvGrpSpPr>
          <p:nvPr/>
        </p:nvGrpSpPr>
        <p:grpSpPr bwMode="auto">
          <a:xfrm>
            <a:off x="4837112" y="1923874"/>
            <a:ext cx="1471612" cy="512762"/>
            <a:chOff x="850" y="1159"/>
            <a:chExt cx="927" cy="323"/>
          </a:xfrm>
        </p:grpSpPr>
        <p:sp>
          <p:nvSpPr>
            <p:cNvPr id="171" name="Line 50"/>
            <p:cNvSpPr>
              <a:spLocks noChangeShapeType="1"/>
            </p:cNvSpPr>
            <p:nvPr/>
          </p:nvSpPr>
          <p:spPr bwMode="auto">
            <a:xfrm>
              <a:off x="850" y="1257"/>
              <a:ext cx="927" cy="225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72" name="Text Box 51"/>
            <p:cNvSpPr txBox="1">
              <a:spLocks noChangeArrowheads="1"/>
            </p:cNvSpPr>
            <p:nvPr/>
          </p:nvSpPr>
          <p:spPr bwMode="auto">
            <a:xfrm>
              <a:off x="1100" y="1159"/>
              <a:ext cx="358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0099"/>
                  </a:solidFill>
                  <a:latin typeface="Arial" charset="0"/>
                </a:rPr>
                <a:t>pkt0</a:t>
              </a:r>
            </a:p>
          </p:txBody>
        </p:sp>
      </p:grpSp>
      <p:grpSp>
        <p:nvGrpSpPr>
          <p:cNvPr id="173" name="Group 52"/>
          <p:cNvGrpSpPr>
            <a:grpSpLocks/>
          </p:cNvGrpSpPr>
          <p:nvPr/>
        </p:nvGrpSpPr>
        <p:grpSpPr bwMode="auto">
          <a:xfrm>
            <a:off x="4830762" y="4938536"/>
            <a:ext cx="1471612" cy="487363"/>
            <a:chOff x="846" y="2253"/>
            <a:chExt cx="927" cy="307"/>
          </a:xfrm>
        </p:grpSpPr>
        <p:sp>
          <p:nvSpPr>
            <p:cNvPr id="174" name="Line 53"/>
            <p:cNvSpPr>
              <a:spLocks noChangeShapeType="1"/>
            </p:cNvSpPr>
            <p:nvPr/>
          </p:nvSpPr>
          <p:spPr bwMode="auto">
            <a:xfrm>
              <a:off x="846" y="2335"/>
              <a:ext cx="927" cy="225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75" name="Text Box 54"/>
            <p:cNvSpPr txBox="1">
              <a:spLocks noChangeArrowheads="1"/>
            </p:cNvSpPr>
            <p:nvPr/>
          </p:nvSpPr>
          <p:spPr bwMode="auto">
            <a:xfrm>
              <a:off x="1097" y="2253"/>
              <a:ext cx="358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0099"/>
                  </a:solidFill>
                  <a:latin typeface="Arial" charset="0"/>
                </a:rPr>
                <a:t>pkt0</a:t>
              </a:r>
            </a:p>
          </p:txBody>
        </p:sp>
      </p:grpSp>
      <p:grpSp>
        <p:nvGrpSpPr>
          <p:cNvPr id="176" name="Group 55"/>
          <p:cNvGrpSpPr>
            <a:grpSpLocks/>
          </p:cNvGrpSpPr>
          <p:nvPr/>
        </p:nvGrpSpPr>
        <p:grpSpPr bwMode="auto">
          <a:xfrm>
            <a:off x="4830762" y="4541661"/>
            <a:ext cx="1471612" cy="471488"/>
            <a:chOff x="846" y="2003"/>
            <a:chExt cx="927" cy="297"/>
          </a:xfrm>
        </p:grpSpPr>
        <p:sp>
          <p:nvSpPr>
            <p:cNvPr id="177" name="Line 56"/>
            <p:cNvSpPr>
              <a:spLocks noChangeShapeType="1"/>
            </p:cNvSpPr>
            <p:nvPr/>
          </p:nvSpPr>
          <p:spPr bwMode="auto">
            <a:xfrm flipH="1">
              <a:off x="846" y="2075"/>
              <a:ext cx="927" cy="225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78" name="Text Box 57"/>
            <p:cNvSpPr txBox="1">
              <a:spLocks noChangeArrowheads="1"/>
            </p:cNvSpPr>
            <p:nvPr/>
          </p:nvSpPr>
          <p:spPr bwMode="auto">
            <a:xfrm>
              <a:off x="1092" y="2003"/>
              <a:ext cx="38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8000"/>
                  </a:solidFill>
                  <a:latin typeface="Arial" charset="0"/>
                </a:rPr>
                <a:t>ack1</a:t>
              </a:r>
            </a:p>
          </p:txBody>
        </p:sp>
      </p:grpSp>
      <p:grpSp>
        <p:nvGrpSpPr>
          <p:cNvPr id="179" name="Group 58"/>
          <p:cNvGrpSpPr>
            <a:grpSpLocks/>
          </p:cNvGrpSpPr>
          <p:nvPr/>
        </p:nvGrpSpPr>
        <p:grpSpPr bwMode="auto">
          <a:xfrm>
            <a:off x="4822824" y="2423936"/>
            <a:ext cx="1471613" cy="455613"/>
            <a:chOff x="841" y="1474"/>
            <a:chExt cx="927" cy="287"/>
          </a:xfrm>
        </p:grpSpPr>
        <p:sp>
          <p:nvSpPr>
            <p:cNvPr id="180" name="Line 59"/>
            <p:cNvSpPr>
              <a:spLocks noChangeShapeType="1"/>
            </p:cNvSpPr>
            <p:nvPr/>
          </p:nvSpPr>
          <p:spPr bwMode="auto">
            <a:xfrm flipH="1">
              <a:off x="841" y="1536"/>
              <a:ext cx="927" cy="225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81" name="Text Box 60"/>
            <p:cNvSpPr txBox="1">
              <a:spLocks noChangeArrowheads="1"/>
            </p:cNvSpPr>
            <p:nvPr/>
          </p:nvSpPr>
          <p:spPr bwMode="auto">
            <a:xfrm>
              <a:off x="1089" y="1474"/>
              <a:ext cx="38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8000"/>
                  </a:solidFill>
                  <a:latin typeface="Arial" charset="0"/>
                </a:rPr>
                <a:t>ack0</a:t>
              </a:r>
            </a:p>
          </p:txBody>
        </p:sp>
      </p:grpSp>
      <p:grpSp>
        <p:nvGrpSpPr>
          <p:cNvPr id="182" name="Group 61"/>
          <p:cNvGrpSpPr>
            <a:grpSpLocks/>
          </p:cNvGrpSpPr>
          <p:nvPr/>
        </p:nvGrpSpPr>
        <p:grpSpPr bwMode="auto">
          <a:xfrm>
            <a:off x="4816474" y="5394149"/>
            <a:ext cx="1471613" cy="461962"/>
            <a:chOff x="837" y="2540"/>
            <a:chExt cx="927" cy="291"/>
          </a:xfrm>
        </p:grpSpPr>
        <p:sp>
          <p:nvSpPr>
            <p:cNvPr id="183" name="Line 62"/>
            <p:cNvSpPr>
              <a:spLocks noChangeShapeType="1"/>
            </p:cNvSpPr>
            <p:nvPr/>
          </p:nvSpPr>
          <p:spPr bwMode="auto">
            <a:xfrm flipH="1">
              <a:off x="837" y="2606"/>
              <a:ext cx="927" cy="225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84" name="Text Box 63"/>
            <p:cNvSpPr txBox="1">
              <a:spLocks noChangeArrowheads="1"/>
            </p:cNvSpPr>
            <p:nvPr/>
          </p:nvSpPr>
          <p:spPr bwMode="auto">
            <a:xfrm>
              <a:off x="1086" y="2540"/>
              <a:ext cx="38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8000"/>
                  </a:solidFill>
                  <a:latin typeface="Arial" charset="0"/>
                </a:rPr>
                <a:t>ack0</a:t>
              </a:r>
            </a:p>
          </p:txBody>
        </p:sp>
      </p:grpSp>
      <p:sp>
        <p:nvSpPr>
          <p:cNvPr id="185" name="Text Box 64"/>
          <p:cNvSpPr txBox="1">
            <a:spLocks noChangeArrowheads="1"/>
          </p:cNvSpPr>
          <p:nvPr/>
        </p:nvSpPr>
        <p:spPr bwMode="auto">
          <a:xfrm>
            <a:off x="4614862" y="6106936"/>
            <a:ext cx="139382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Tahoma" charset="0"/>
              </a:rPr>
              <a:t>(c) ACK loss</a:t>
            </a:r>
          </a:p>
        </p:txBody>
      </p:sp>
      <p:grpSp>
        <p:nvGrpSpPr>
          <p:cNvPr id="186" name="Group 81"/>
          <p:cNvGrpSpPr>
            <a:grpSpLocks/>
          </p:cNvGrpSpPr>
          <p:nvPr/>
        </p:nvGrpSpPr>
        <p:grpSpPr bwMode="auto">
          <a:xfrm>
            <a:off x="5102224" y="3195461"/>
            <a:ext cx="1212850" cy="719138"/>
            <a:chOff x="1324" y="1931"/>
            <a:chExt cx="764" cy="453"/>
          </a:xfrm>
        </p:grpSpPr>
        <p:sp>
          <p:nvSpPr>
            <p:cNvPr id="187" name="Line 27"/>
            <p:cNvSpPr>
              <a:spLocks noChangeShapeType="1"/>
            </p:cNvSpPr>
            <p:nvPr/>
          </p:nvSpPr>
          <p:spPr bwMode="auto">
            <a:xfrm flipH="1">
              <a:off x="1514" y="2031"/>
              <a:ext cx="574" cy="13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88" name="Text Box 28"/>
            <p:cNvSpPr txBox="1">
              <a:spLocks noChangeArrowheads="1"/>
            </p:cNvSpPr>
            <p:nvPr/>
          </p:nvSpPr>
          <p:spPr bwMode="auto">
            <a:xfrm>
              <a:off x="1456" y="1931"/>
              <a:ext cx="38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8000"/>
                  </a:solidFill>
                  <a:latin typeface="Arial" charset="0"/>
                </a:rPr>
                <a:t>ack1</a:t>
              </a:r>
            </a:p>
          </p:txBody>
        </p:sp>
        <p:sp>
          <p:nvSpPr>
            <p:cNvPr id="189" name="Text Box 68"/>
            <p:cNvSpPr txBox="1">
              <a:spLocks noChangeArrowheads="1"/>
            </p:cNvSpPr>
            <p:nvPr/>
          </p:nvSpPr>
          <p:spPr bwMode="auto">
            <a:xfrm>
              <a:off x="1383" y="2040"/>
              <a:ext cx="215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b="1">
                  <a:solidFill>
                    <a:srgbClr val="FF0000"/>
                  </a:solidFill>
                  <a:latin typeface="Tahoma" charset="0"/>
                </a:rPr>
                <a:t>X</a:t>
              </a:r>
            </a:p>
          </p:txBody>
        </p:sp>
        <p:sp>
          <p:nvSpPr>
            <p:cNvPr id="190" name="Text Box 69"/>
            <p:cNvSpPr txBox="1">
              <a:spLocks noChangeArrowheads="1"/>
            </p:cNvSpPr>
            <p:nvPr/>
          </p:nvSpPr>
          <p:spPr bwMode="auto">
            <a:xfrm>
              <a:off x="1324" y="2172"/>
              <a:ext cx="329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 i="1">
                  <a:solidFill>
                    <a:srgbClr val="FF0000"/>
                  </a:solidFill>
                  <a:latin typeface="Tahoma" charset="0"/>
                </a:rPr>
                <a:t>loss</a:t>
              </a:r>
            </a:p>
          </p:txBody>
        </p:sp>
      </p:grpSp>
      <p:grpSp>
        <p:nvGrpSpPr>
          <p:cNvPr id="191" name="Group 70"/>
          <p:cNvGrpSpPr>
            <a:grpSpLocks/>
          </p:cNvGrpSpPr>
          <p:nvPr/>
        </p:nvGrpSpPr>
        <p:grpSpPr bwMode="auto">
          <a:xfrm>
            <a:off x="4725987" y="3101799"/>
            <a:ext cx="122237" cy="1033462"/>
            <a:chOff x="3651" y="1878"/>
            <a:chExt cx="78" cy="963"/>
          </a:xfrm>
        </p:grpSpPr>
        <p:sp>
          <p:nvSpPr>
            <p:cNvPr id="192" name="Line 71"/>
            <p:cNvSpPr>
              <a:spLocks noChangeShapeType="1"/>
            </p:cNvSpPr>
            <p:nvPr/>
          </p:nvSpPr>
          <p:spPr bwMode="auto">
            <a:xfrm>
              <a:off x="3729" y="1879"/>
              <a:ext cx="0" cy="96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93" name="Line 72"/>
            <p:cNvSpPr>
              <a:spLocks noChangeShapeType="1"/>
            </p:cNvSpPr>
            <p:nvPr/>
          </p:nvSpPr>
          <p:spPr bwMode="auto">
            <a:xfrm flipH="1">
              <a:off x="3651" y="1878"/>
              <a:ext cx="7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94" name="Line 73"/>
            <p:cNvSpPr>
              <a:spLocks noChangeShapeType="1"/>
            </p:cNvSpPr>
            <p:nvPr/>
          </p:nvSpPr>
          <p:spPr bwMode="auto">
            <a:xfrm flipH="1">
              <a:off x="3651" y="2841"/>
              <a:ext cx="75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195" name="Group 74"/>
          <p:cNvGrpSpPr>
            <a:grpSpLocks/>
          </p:cNvGrpSpPr>
          <p:nvPr/>
        </p:nvGrpSpPr>
        <p:grpSpPr bwMode="auto">
          <a:xfrm>
            <a:off x="4854574" y="4090811"/>
            <a:ext cx="1471613" cy="504825"/>
            <a:chOff x="855" y="1710"/>
            <a:chExt cx="927" cy="318"/>
          </a:xfrm>
        </p:grpSpPr>
        <p:sp>
          <p:nvSpPr>
            <p:cNvPr id="196" name="Line 75"/>
            <p:cNvSpPr>
              <a:spLocks noChangeShapeType="1"/>
            </p:cNvSpPr>
            <p:nvPr/>
          </p:nvSpPr>
          <p:spPr bwMode="auto">
            <a:xfrm>
              <a:off x="855" y="1803"/>
              <a:ext cx="927" cy="225"/>
            </a:xfrm>
            <a:prstGeom prst="line">
              <a:avLst/>
            </a:prstGeom>
            <a:noFill/>
            <a:ln w="28575">
              <a:solidFill>
                <a:srgbClr val="000099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97" name="Text Box 76"/>
            <p:cNvSpPr txBox="1">
              <a:spLocks noChangeArrowheads="1"/>
            </p:cNvSpPr>
            <p:nvPr/>
          </p:nvSpPr>
          <p:spPr bwMode="auto">
            <a:xfrm>
              <a:off x="1094" y="1710"/>
              <a:ext cx="358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65000"/>
                <a:buFont typeface="Wingdings" charset="2"/>
                <a:buChar char="v"/>
                <a:defRPr sz="32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Sans Guilt MB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>
                  <a:solidFill>
                    <a:srgbClr val="000099"/>
                  </a:solidFill>
                  <a:latin typeface="Arial" charset="0"/>
                </a:rPr>
                <a:t>pkt1</a:t>
              </a:r>
            </a:p>
          </p:txBody>
        </p:sp>
      </p:grpSp>
      <p:sp>
        <p:nvSpPr>
          <p:cNvPr id="198" name="Text Box 91"/>
          <p:cNvSpPr txBox="1">
            <a:spLocks noChangeArrowheads="1"/>
          </p:cNvSpPr>
          <p:nvPr/>
        </p:nvSpPr>
        <p:spPr bwMode="auto">
          <a:xfrm>
            <a:off x="3259138" y="3947891"/>
            <a:ext cx="1377950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65000"/>
              <a:buFont typeface="Wingdings" charset="2"/>
              <a:buChar char="v"/>
              <a:defRPr sz="32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Sans Guilt MB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algn="r">
              <a:lnSpc>
                <a:spcPct val="75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i="1" dirty="0">
                <a:solidFill>
                  <a:srgbClr val="FF0000"/>
                </a:solidFill>
                <a:latin typeface="Tahoma" charset="0"/>
              </a:rPr>
              <a:t>timeout</a:t>
            </a:r>
          </a:p>
          <a:p>
            <a:pPr algn="r">
              <a:lnSpc>
                <a:spcPct val="75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>
                <a:latin typeface="Tahoma" charset="0"/>
              </a:rPr>
              <a:t>resend pkt1</a:t>
            </a:r>
          </a:p>
        </p:txBody>
      </p:sp>
      <p:pic>
        <p:nvPicPr>
          <p:cNvPr id="199" name="Picture 87" descr="alarm_clock_ringi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1211" y="3746324"/>
            <a:ext cx="436563" cy="481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Sound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58631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964"/>
    </mc:Choice>
    <mc:Fallback>
      <p:transition spd="slow" advTm="799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 tmFilter="0, 0; .2, .5; .8, .5; 1, 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7" dur="250" autoRev="1" fill="hold"/>
                                        <p:tgtEl>
                                          <p:spTgt spid="19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 tmFilter="0, 0; .2, .5; .8, .5; 1, 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0" dur="250" autoRev="1" fill="hold"/>
                                        <p:tgtEl>
                                          <p:spTgt spid="19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00"/>
                            </p:stCondLst>
                            <p:childTnLst>
                              <p:par>
                                <p:cTn id="7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500"/>
                            </p:stCondLst>
                            <p:childTnLst>
                              <p:par>
                                <p:cTn id="7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000"/>
                            </p:stCondLst>
                            <p:childTnLst>
                              <p:par>
                                <p:cTn id="7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500"/>
                            </p:stCondLst>
                            <p:childTnLst>
                              <p:par>
                                <p:cTn id="8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3000"/>
                            </p:stCondLst>
                            <p:childTnLst>
                              <p:par>
                                <p:cTn id="8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3500"/>
                            </p:stCondLst>
                            <p:childTnLst>
                              <p:par>
                                <p:cTn id="9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000"/>
                            </p:stCondLst>
                            <p:childTnLst>
                              <p:par>
                                <p:cTn id="9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7" dur="500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4500"/>
                            </p:stCondLst>
                            <p:childTnLst>
                              <p:par>
                                <p:cTn id="9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1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153" grpId="0"/>
      <p:bldP spid="160" grpId="0"/>
      <p:bldP spid="161" grpId="0"/>
      <p:bldP spid="162" grpId="0"/>
      <p:bldP spid="164" grpId="0"/>
      <p:bldP spid="165" grpId="0"/>
      <p:bldP spid="166" grpId="0"/>
      <p:bldP spid="16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590664"/>
            <a:ext cx="10515600" cy="670578"/>
          </a:xfrm>
          <a:ln w="28575">
            <a:solidFill>
              <a:srgbClr val="B2103A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3200" b="1" dirty="0" smtClean="0"/>
              <a:t>Code for implementing the timer</a:t>
            </a:r>
            <a:endParaRPr lang="en-US" sz="32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r="92608"/>
          <a:stretch/>
        </p:blipFill>
        <p:spPr>
          <a:xfrm>
            <a:off x="0" y="5883452"/>
            <a:ext cx="901260" cy="9745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28736" y="6244282"/>
            <a:ext cx="10734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LAB </a:t>
            </a:r>
            <a:r>
              <a:rPr lang="en-US" dirty="0" smtClean="0"/>
              <a:t>6 </a:t>
            </a:r>
            <a:r>
              <a:rPr lang="en-US" dirty="0" smtClean="0"/>
              <a:t>| JAY SHETH | COEN 146L 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826537" y="1347854"/>
            <a:ext cx="10376452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rgbClr val="008400"/>
                </a:solidFill>
                <a:latin typeface="Menlo" charset="0"/>
              </a:rPr>
              <a:t>// local variables needed</a:t>
            </a:r>
          </a:p>
          <a:p>
            <a:r>
              <a:rPr lang="en-US" sz="1100" dirty="0" err="1">
                <a:solidFill>
                  <a:srgbClr val="BA2DA2"/>
                </a:solidFill>
                <a:latin typeface="Menlo" charset="0"/>
              </a:rPr>
              <a:t>struct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    </a:t>
            </a:r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timeval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tv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;    </a:t>
            </a:r>
            <a:r>
              <a:rPr lang="en-US" sz="1100" dirty="0">
                <a:solidFill>
                  <a:srgbClr val="008400"/>
                </a:solidFill>
                <a:latin typeface="Menlo" charset="0"/>
              </a:rPr>
              <a:t>// timer</a:t>
            </a:r>
            <a:endParaRPr lang="en-US" sz="11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100" dirty="0" err="1">
                <a:solidFill>
                  <a:srgbClr val="BA2DA2"/>
                </a:solidFill>
                <a:latin typeface="Menlo" charset="0"/>
              </a:rPr>
              <a:t>int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    </a:t>
            </a:r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rv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;        </a:t>
            </a:r>
            <a:r>
              <a:rPr lang="en-US" sz="1100" dirty="0">
                <a:solidFill>
                  <a:srgbClr val="008400"/>
                </a:solidFill>
                <a:latin typeface="Menlo" charset="0"/>
              </a:rPr>
              <a:t>// select returned value</a:t>
            </a:r>
          </a:p>
          <a:p>
            <a:endParaRPr lang="en-US" sz="1100" dirty="0">
              <a:latin typeface="Helvetica" charset="0"/>
            </a:endParaRPr>
          </a:p>
          <a:p>
            <a:r>
              <a:rPr lang="en-US" sz="1100" dirty="0">
                <a:solidFill>
                  <a:srgbClr val="008400"/>
                </a:solidFill>
                <a:latin typeface="Menlo" charset="0"/>
              </a:rPr>
              <a:t>// set it up, in the beginning of the function</a:t>
            </a:r>
          </a:p>
          <a:p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fd_set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    </a:t>
            </a:r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readfds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;</a:t>
            </a:r>
          </a:p>
          <a:p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fcntl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 (sock, F_SETFL, O_NONBLOCK);</a:t>
            </a:r>
          </a:p>
          <a:p>
            <a:endParaRPr lang="en-US" sz="11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100" dirty="0">
                <a:solidFill>
                  <a:srgbClr val="008400"/>
                </a:solidFill>
                <a:latin typeface="Menlo" charset="0"/>
              </a:rPr>
              <a:t>// start before calling select</a:t>
            </a:r>
          </a:p>
          <a:p>
            <a:r>
              <a:rPr lang="en-US" sz="1100" dirty="0">
                <a:solidFill>
                  <a:srgbClr val="000000"/>
                </a:solidFill>
                <a:latin typeface="Menlo" charset="0"/>
              </a:rPr>
              <a:t>FD_ZERO (&amp;</a:t>
            </a:r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readfds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);</a:t>
            </a:r>
          </a:p>
          <a:p>
            <a:r>
              <a:rPr lang="en-US" sz="1100" dirty="0">
                <a:solidFill>
                  <a:srgbClr val="000000"/>
                </a:solidFill>
                <a:latin typeface="Menlo" charset="0"/>
              </a:rPr>
              <a:t>FD_SET (sock, &amp;</a:t>
            </a:r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readfds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);</a:t>
            </a:r>
          </a:p>
          <a:p>
            <a:endParaRPr lang="en-US" sz="1100" dirty="0">
              <a:latin typeface="Helvetica" charset="0"/>
            </a:endParaRPr>
          </a:p>
          <a:p>
            <a:r>
              <a:rPr lang="en-US" sz="1100" dirty="0">
                <a:solidFill>
                  <a:srgbClr val="008400"/>
                </a:solidFill>
                <a:latin typeface="Menlo" charset="0"/>
              </a:rPr>
              <a:t>// set the timer</a:t>
            </a:r>
          </a:p>
          <a:p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tv.tv_sec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 = </a:t>
            </a:r>
            <a:r>
              <a:rPr lang="en-US" sz="1100" dirty="0">
                <a:solidFill>
                  <a:srgbClr val="272AD8"/>
                </a:solidFill>
                <a:latin typeface="Menlo" charset="0"/>
              </a:rPr>
              <a:t>10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;</a:t>
            </a:r>
          </a:p>
          <a:p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tv.tv_usec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 = </a:t>
            </a:r>
            <a:r>
              <a:rPr lang="en-US" sz="1100" dirty="0">
                <a:solidFill>
                  <a:srgbClr val="272AD8"/>
                </a:solidFill>
                <a:latin typeface="Menlo" charset="0"/>
              </a:rPr>
              <a:t>0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;</a:t>
            </a:r>
          </a:p>
          <a:p>
            <a:endParaRPr lang="en-US" sz="1100" dirty="0">
              <a:latin typeface="Helvetica" charset="0"/>
            </a:endParaRPr>
          </a:p>
          <a:p>
            <a:r>
              <a:rPr lang="en-US" sz="1100" dirty="0">
                <a:solidFill>
                  <a:srgbClr val="008400"/>
                </a:solidFill>
                <a:latin typeface="Menlo" charset="0"/>
              </a:rPr>
              <a:t>// call select</a:t>
            </a:r>
          </a:p>
          <a:p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rv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 = select (sock + </a:t>
            </a:r>
            <a:r>
              <a:rPr lang="en-US" sz="1100" dirty="0">
                <a:solidFill>
                  <a:srgbClr val="272AD8"/>
                </a:solidFill>
                <a:latin typeface="Menlo" charset="0"/>
              </a:rPr>
              <a:t>1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, &amp;</a:t>
            </a:r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readfds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, </a:t>
            </a:r>
            <a:r>
              <a:rPr lang="en-US" sz="1100" dirty="0">
                <a:solidFill>
                  <a:srgbClr val="BA2DA2"/>
                </a:solidFill>
                <a:latin typeface="Menlo" charset="0"/>
              </a:rPr>
              <a:t>NULL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, </a:t>
            </a:r>
            <a:r>
              <a:rPr lang="en-US" sz="1100" dirty="0">
                <a:solidFill>
                  <a:srgbClr val="BA2DA2"/>
                </a:solidFill>
                <a:latin typeface="Menlo" charset="0"/>
              </a:rPr>
              <a:t>NULL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, &amp;</a:t>
            </a:r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tv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);    </a:t>
            </a:r>
            <a:r>
              <a:rPr lang="en-US" sz="1100" dirty="0">
                <a:solidFill>
                  <a:srgbClr val="008400"/>
                </a:solidFill>
                <a:latin typeface="Menlo" charset="0"/>
              </a:rPr>
              <a:t>// sock is the socket you are </a:t>
            </a:r>
            <a:r>
              <a:rPr lang="en-US" sz="1100" dirty="0" smtClean="0">
                <a:solidFill>
                  <a:srgbClr val="008400"/>
                </a:solidFill>
                <a:latin typeface="Menlo" charset="0"/>
              </a:rPr>
              <a:t>using, you </a:t>
            </a:r>
            <a:r>
              <a:rPr lang="en-US" sz="1100" dirty="0">
                <a:solidFill>
                  <a:srgbClr val="008400"/>
                </a:solidFill>
                <a:latin typeface="Menlo" charset="0"/>
              </a:rPr>
              <a:t>are asking select() to notify you when file descriptor is ready for reading.</a:t>
            </a:r>
          </a:p>
          <a:p>
            <a:r>
              <a:rPr lang="en-US" sz="1100" dirty="0">
                <a:solidFill>
                  <a:srgbClr val="BA2DA2"/>
                </a:solidFill>
                <a:latin typeface="Menlo" charset="0"/>
              </a:rPr>
              <a:t>if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 (</a:t>
            </a:r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rv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 == </a:t>
            </a:r>
            <a:r>
              <a:rPr lang="en-US" sz="1100" dirty="0">
                <a:solidFill>
                  <a:srgbClr val="272AD8"/>
                </a:solidFill>
                <a:latin typeface="Menlo" charset="0"/>
              </a:rPr>
              <a:t>0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)</a:t>
            </a:r>
          </a:p>
          <a:p>
            <a:r>
              <a:rPr lang="en-US" sz="1100" dirty="0">
                <a:solidFill>
                  <a:srgbClr val="000000"/>
                </a:solidFill>
                <a:latin typeface="Menlo" charset="0"/>
              </a:rPr>
              <a:t>{</a:t>
            </a:r>
          </a:p>
          <a:p>
            <a:r>
              <a:rPr lang="en-US" sz="1100" dirty="0">
                <a:solidFill>
                  <a:srgbClr val="000000"/>
                </a:solidFill>
                <a:latin typeface="Menlo" charset="0"/>
              </a:rPr>
              <a:t>    </a:t>
            </a:r>
            <a:r>
              <a:rPr lang="en-US" sz="1100" dirty="0">
                <a:solidFill>
                  <a:srgbClr val="008400"/>
                </a:solidFill>
                <a:latin typeface="Menlo" charset="0"/>
              </a:rPr>
              <a:t>// timeout, no data</a:t>
            </a:r>
          </a:p>
          <a:p>
            <a:r>
              <a:rPr lang="en-US" sz="1100" dirty="0">
                <a:solidFill>
                  <a:srgbClr val="000000"/>
                </a:solidFill>
                <a:latin typeface="Menlo" charset="0"/>
              </a:rPr>
              <a:t>}</a:t>
            </a:r>
          </a:p>
          <a:p>
            <a:r>
              <a:rPr lang="en-US" sz="1100" dirty="0">
                <a:solidFill>
                  <a:srgbClr val="BA2DA2"/>
                </a:solidFill>
                <a:latin typeface="Menlo" charset="0"/>
              </a:rPr>
              <a:t>else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100" dirty="0">
                <a:solidFill>
                  <a:srgbClr val="BA2DA2"/>
                </a:solidFill>
                <a:latin typeface="Menlo" charset="0"/>
              </a:rPr>
              <a:t>if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 (</a:t>
            </a:r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rv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 == </a:t>
            </a:r>
            <a:r>
              <a:rPr lang="en-US" sz="1100" dirty="0">
                <a:solidFill>
                  <a:srgbClr val="272AD8"/>
                </a:solidFill>
                <a:latin typeface="Menlo" charset="0"/>
              </a:rPr>
              <a:t>1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)</a:t>
            </a:r>
          </a:p>
          <a:p>
            <a:r>
              <a:rPr lang="en-US" sz="1100" dirty="0">
                <a:solidFill>
                  <a:srgbClr val="000000"/>
                </a:solidFill>
                <a:latin typeface="Menlo" charset="0"/>
              </a:rPr>
              <a:t>{</a:t>
            </a:r>
          </a:p>
          <a:p>
            <a:r>
              <a:rPr lang="en-US" sz="1100" dirty="0">
                <a:solidFill>
                  <a:srgbClr val="000000"/>
                </a:solidFill>
                <a:latin typeface="Menlo" charset="0"/>
              </a:rPr>
              <a:t>    </a:t>
            </a:r>
            <a:r>
              <a:rPr lang="en-US" sz="1100" dirty="0">
                <a:solidFill>
                  <a:srgbClr val="008400"/>
                </a:solidFill>
                <a:latin typeface="Menlo" charset="0"/>
              </a:rPr>
              <a:t>// there is data to be received</a:t>
            </a:r>
          </a:p>
          <a:p>
            <a:r>
              <a:rPr lang="en-US" sz="1100" dirty="0">
                <a:solidFill>
                  <a:srgbClr val="000000"/>
                </a:solidFill>
                <a:latin typeface="Menlo" charset="0"/>
              </a:rPr>
              <a:t>}</a:t>
            </a:r>
            <a:endParaRPr lang="en-US" sz="110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pic>
        <p:nvPicPr>
          <p:cNvPr id="10" name="Sound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937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717"/>
    </mc:Choice>
    <mc:Fallback>
      <p:transition spd="slow" advTm="347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590664"/>
            <a:ext cx="10515600" cy="670578"/>
          </a:xfrm>
          <a:ln w="28575">
            <a:solidFill>
              <a:srgbClr val="B2103A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3200" b="1" dirty="0" smtClean="0"/>
              <a:t>Code for implementing the timer</a:t>
            </a:r>
            <a:endParaRPr lang="en-US" sz="32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r="92608"/>
          <a:stretch/>
        </p:blipFill>
        <p:spPr>
          <a:xfrm>
            <a:off x="0" y="5883452"/>
            <a:ext cx="901260" cy="9745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28736" y="6244282"/>
            <a:ext cx="10734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LAB </a:t>
            </a:r>
            <a:r>
              <a:rPr lang="en-US" dirty="0" smtClean="0"/>
              <a:t>6 </a:t>
            </a:r>
            <a:r>
              <a:rPr lang="en-US" dirty="0" smtClean="0"/>
              <a:t>| JAY SHETH | COEN 146L 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826537" y="1347854"/>
            <a:ext cx="10376452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rgbClr val="008400"/>
                </a:solidFill>
                <a:latin typeface="Menlo" charset="0"/>
              </a:rPr>
              <a:t>// local variables needed</a:t>
            </a:r>
          </a:p>
          <a:p>
            <a:r>
              <a:rPr lang="en-US" sz="1100" dirty="0" err="1">
                <a:solidFill>
                  <a:srgbClr val="BA2DA2"/>
                </a:solidFill>
                <a:latin typeface="Menlo" charset="0"/>
              </a:rPr>
              <a:t>struct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    </a:t>
            </a:r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timeval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tv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;    </a:t>
            </a:r>
            <a:r>
              <a:rPr lang="en-US" sz="1100" dirty="0">
                <a:solidFill>
                  <a:srgbClr val="008400"/>
                </a:solidFill>
                <a:latin typeface="Menlo" charset="0"/>
              </a:rPr>
              <a:t>// timer</a:t>
            </a:r>
            <a:endParaRPr lang="en-US" sz="11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100" dirty="0" err="1">
                <a:solidFill>
                  <a:srgbClr val="BA2DA2"/>
                </a:solidFill>
                <a:latin typeface="Menlo" charset="0"/>
              </a:rPr>
              <a:t>int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    </a:t>
            </a:r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rv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;        </a:t>
            </a:r>
            <a:r>
              <a:rPr lang="en-US" sz="1100" dirty="0">
                <a:solidFill>
                  <a:srgbClr val="008400"/>
                </a:solidFill>
                <a:latin typeface="Menlo" charset="0"/>
              </a:rPr>
              <a:t>// select returned value</a:t>
            </a:r>
          </a:p>
          <a:p>
            <a:endParaRPr lang="en-US" sz="1100" dirty="0">
              <a:latin typeface="Helvetica" charset="0"/>
            </a:endParaRPr>
          </a:p>
          <a:p>
            <a:r>
              <a:rPr lang="en-US" sz="1100" dirty="0">
                <a:solidFill>
                  <a:srgbClr val="008400"/>
                </a:solidFill>
                <a:latin typeface="Menlo" charset="0"/>
              </a:rPr>
              <a:t>// set it up, in the beginning of the function</a:t>
            </a:r>
          </a:p>
          <a:p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fd_set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    </a:t>
            </a:r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readfds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;</a:t>
            </a:r>
          </a:p>
          <a:p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fcntl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 (sock, F_SETFL, O_NONBLOCK);</a:t>
            </a:r>
          </a:p>
          <a:p>
            <a:endParaRPr lang="en-US" sz="110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100" dirty="0">
                <a:solidFill>
                  <a:srgbClr val="008400"/>
                </a:solidFill>
                <a:latin typeface="Menlo" charset="0"/>
              </a:rPr>
              <a:t>// start before calling select</a:t>
            </a:r>
          </a:p>
          <a:p>
            <a:r>
              <a:rPr lang="en-US" sz="1100" dirty="0">
                <a:solidFill>
                  <a:srgbClr val="000000"/>
                </a:solidFill>
                <a:latin typeface="Menlo" charset="0"/>
              </a:rPr>
              <a:t>FD_ZERO (&amp;</a:t>
            </a:r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readfds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);</a:t>
            </a:r>
          </a:p>
          <a:p>
            <a:r>
              <a:rPr lang="en-US" sz="1100" dirty="0">
                <a:solidFill>
                  <a:srgbClr val="000000"/>
                </a:solidFill>
                <a:latin typeface="Menlo" charset="0"/>
              </a:rPr>
              <a:t>FD_SET (sock, &amp;</a:t>
            </a:r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readfds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);</a:t>
            </a:r>
          </a:p>
          <a:p>
            <a:endParaRPr lang="en-US" sz="1100" dirty="0">
              <a:latin typeface="Helvetica" charset="0"/>
            </a:endParaRPr>
          </a:p>
          <a:p>
            <a:r>
              <a:rPr lang="en-US" sz="1100" dirty="0">
                <a:solidFill>
                  <a:srgbClr val="008400"/>
                </a:solidFill>
                <a:latin typeface="Menlo" charset="0"/>
              </a:rPr>
              <a:t>// set the timer</a:t>
            </a:r>
          </a:p>
          <a:p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tv.tv_sec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 = </a:t>
            </a:r>
            <a:r>
              <a:rPr lang="en-US" sz="1100" dirty="0">
                <a:solidFill>
                  <a:srgbClr val="272AD8"/>
                </a:solidFill>
                <a:latin typeface="Menlo" charset="0"/>
              </a:rPr>
              <a:t>10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;</a:t>
            </a:r>
          </a:p>
          <a:p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tv.tv_usec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 = </a:t>
            </a:r>
            <a:r>
              <a:rPr lang="en-US" sz="1100" dirty="0">
                <a:solidFill>
                  <a:srgbClr val="272AD8"/>
                </a:solidFill>
                <a:latin typeface="Menlo" charset="0"/>
              </a:rPr>
              <a:t>0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;</a:t>
            </a:r>
          </a:p>
          <a:p>
            <a:endParaRPr lang="en-US" sz="1100" dirty="0">
              <a:latin typeface="Helvetica" charset="0"/>
            </a:endParaRPr>
          </a:p>
          <a:p>
            <a:r>
              <a:rPr lang="en-US" sz="1100" dirty="0">
                <a:solidFill>
                  <a:srgbClr val="008400"/>
                </a:solidFill>
                <a:latin typeface="Menlo" charset="0"/>
              </a:rPr>
              <a:t>// call select</a:t>
            </a:r>
          </a:p>
          <a:p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rv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 = select (sock + </a:t>
            </a:r>
            <a:r>
              <a:rPr lang="en-US" sz="1100" dirty="0">
                <a:solidFill>
                  <a:srgbClr val="272AD8"/>
                </a:solidFill>
                <a:latin typeface="Menlo" charset="0"/>
              </a:rPr>
              <a:t>1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, &amp;</a:t>
            </a:r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readfds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, </a:t>
            </a:r>
            <a:r>
              <a:rPr lang="en-US" sz="1100" dirty="0">
                <a:solidFill>
                  <a:srgbClr val="BA2DA2"/>
                </a:solidFill>
                <a:latin typeface="Menlo" charset="0"/>
              </a:rPr>
              <a:t>NULL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, </a:t>
            </a:r>
            <a:r>
              <a:rPr lang="en-US" sz="1100" dirty="0">
                <a:solidFill>
                  <a:srgbClr val="BA2DA2"/>
                </a:solidFill>
                <a:latin typeface="Menlo" charset="0"/>
              </a:rPr>
              <a:t>NULL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, &amp;</a:t>
            </a:r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tv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);    </a:t>
            </a:r>
            <a:r>
              <a:rPr lang="en-US" sz="1100" dirty="0">
                <a:solidFill>
                  <a:srgbClr val="008400"/>
                </a:solidFill>
                <a:latin typeface="Menlo" charset="0"/>
              </a:rPr>
              <a:t>// sock is the socket you are </a:t>
            </a:r>
            <a:r>
              <a:rPr lang="en-US" sz="1100" dirty="0" smtClean="0">
                <a:solidFill>
                  <a:srgbClr val="008400"/>
                </a:solidFill>
                <a:latin typeface="Menlo" charset="0"/>
              </a:rPr>
              <a:t>using, you </a:t>
            </a:r>
            <a:r>
              <a:rPr lang="en-US" sz="1100" dirty="0">
                <a:solidFill>
                  <a:srgbClr val="008400"/>
                </a:solidFill>
                <a:latin typeface="Menlo" charset="0"/>
              </a:rPr>
              <a:t>are asking select() to notify you when file descriptor is ready for reading.</a:t>
            </a:r>
          </a:p>
          <a:p>
            <a:r>
              <a:rPr lang="en-US" sz="1100" dirty="0">
                <a:solidFill>
                  <a:srgbClr val="BA2DA2"/>
                </a:solidFill>
                <a:latin typeface="Menlo" charset="0"/>
              </a:rPr>
              <a:t>if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 (</a:t>
            </a:r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rv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 == </a:t>
            </a:r>
            <a:r>
              <a:rPr lang="en-US" sz="1100" dirty="0">
                <a:solidFill>
                  <a:srgbClr val="272AD8"/>
                </a:solidFill>
                <a:latin typeface="Menlo" charset="0"/>
              </a:rPr>
              <a:t>0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)</a:t>
            </a:r>
          </a:p>
          <a:p>
            <a:r>
              <a:rPr lang="en-US" sz="1100" dirty="0">
                <a:solidFill>
                  <a:srgbClr val="000000"/>
                </a:solidFill>
                <a:latin typeface="Menlo" charset="0"/>
              </a:rPr>
              <a:t>{</a:t>
            </a:r>
          </a:p>
          <a:p>
            <a:r>
              <a:rPr lang="en-US" sz="1100" dirty="0">
                <a:solidFill>
                  <a:srgbClr val="000000"/>
                </a:solidFill>
                <a:latin typeface="Menlo" charset="0"/>
              </a:rPr>
              <a:t>    </a:t>
            </a:r>
            <a:r>
              <a:rPr lang="en-US" sz="1100" dirty="0">
                <a:solidFill>
                  <a:srgbClr val="008400"/>
                </a:solidFill>
                <a:latin typeface="Menlo" charset="0"/>
              </a:rPr>
              <a:t>// timeout, no data</a:t>
            </a:r>
          </a:p>
          <a:p>
            <a:r>
              <a:rPr lang="en-US" sz="1100" dirty="0">
                <a:solidFill>
                  <a:srgbClr val="000000"/>
                </a:solidFill>
                <a:latin typeface="Menlo" charset="0"/>
              </a:rPr>
              <a:t>}</a:t>
            </a:r>
          </a:p>
          <a:p>
            <a:r>
              <a:rPr lang="en-US" sz="1100" dirty="0">
                <a:solidFill>
                  <a:srgbClr val="BA2DA2"/>
                </a:solidFill>
                <a:latin typeface="Menlo" charset="0"/>
              </a:rPr>
              <a:t>else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100" dirty="0">
                <a:solidFill>
                  <a:srgbClr val="BA2DA2"/>
                </a:solidFill>
                <a:latin typeface="Menlo" charset="0"/>
              </a:rPr>
              <a:t>if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 (</a:t>
            </a:r>
            <a:r>
              <a:rPr lang="en-US" sz="1100" dirty="0" err="1">
                <a:solidFill>
                  <a:srgbClr val="000000"/>
                </a:solidFill>
                <a:latin typeface="Menlo" charset="0"/>
              </a:rPr>
              <a:t>rv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 == </a:t>
            </a:r>
            <a:r>
              <a:rPr lang="en-US" sz="1100" dirty="0">
                <a:solidFill>
                  <a:srgbClr val="272AD8"/>
                </a:solidFill>
                <a:latin typeface="Menlo" charset="0"/>
              </a:rPr>
              <a:t>1</a:t>
            </a:r>
            <a:r>
              <a:rPr lang="en-US" sz="1100" dirty="0">
                <a:solidFill>
                  <a:srgbClr val="000000"/>
                </a:solidFill>
                <a:latin typeface="Menlo" charset="0"/>
              </a:rPr>
              <a:t>)</a:t>
            </a:r>
          </a:p>
          <a:p>
            <a:r>
              <a:rPr lang="en-US" sz="1100" dirty="0">
                <a:solidFill>
                  <a:srgbClr val="000000"/>
                </a:solidFill>
                <a:latin typeface="Menlo" charset="0"/>
              </a:rPr>
              <a:t>{</a:t>
            </a:r>
          </a:p>
          <a:p>
            <a:r>
              <a:rPr lang="en-US" sz="1100" dirty="0">
                <a:solidFill>
                  <a:srgbClr val="000000"/>
                </a:solidFill>
                <a:latin typeface="Menlo" charset="0"/>
              </a:rPr>
              <a:t>    </a:t>
            </a:r>
            <a:r>
              <a:rPr lang="en-US" sz="1100" dirty="0">
                <a:solidFill>
                  <a:srgbClr val="008400"/>
                </a:solidFill>
                <a:latin typeface="Menlo" charset="0"/>
              </a:rPr>
              <a:t>// there is data to be received</a:t>
            </a:r>
          </a:p>
          <a:p>
            <a:r>
              <a:rPr lang="en-US" sz="1100" dirty="0">
                <a:solidFill>
                  <a:srgbClr val="000000"/>
                </a:solidFill>
                <a:latin typeface="Menlo" charset="0"/>
              </a:rPr>
              <a:t>}</a:t>
            </a:r>
            <a:endParaRPr lang="en-US" sz="1100" dirty="0">
              <a:solidFill>
                <a:srgbClr val="000000"/>
              </a:solidFill>
              <a:effectLst/>
              <a:latin typeface="Menlo" charset="0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191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023"/>
    </mc:Choice>
    <mc:Fallback>
      <p:transition spd="slow" advTm="590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1|0.6|12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1|36.1|9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|40.5|5.1|1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1696</TotalTime>
  <Words>342</Words>
  <Application>Microsoft Macintosh PowerPoint</Application>
  <PresentationFormat>Widescreen</PresentationFormat>
  <Paragraphs>158</Paragraphs>
  <Slides>7</Slides>
  <Notes>7</Notes>
  <HiddenSlides>0</HiddenSlides>
  <MMClips>7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Calibri</vt:lpstr>
      <vt:lpstr>Calibri Light</vt:lpstr>
      <vt:lpstr>Helvetica</vt:lpstr>
      <vt:lpstr>Menlo</vt:lpstr>
      <vt:lpstr>ＭＳ Ｐゴシック</vt:lpstr>
      <vt:lpstr>Arial</vt:lpstr>
      <vt:lpstr>Sans Guilt MB</vt:lpstr>
      <vt:lpstr>Tahoma</vt:lpstr>
      <vt:lpstr>Office Theme</vt:lpstr>
      <vt:lpstr>Lab6: Stop and Wait for an Unreliable Channel, with Packet Loss</vt:lpstr>
      <vt:lpstr>Lab5 vs Lab 6</vt:lpstr>
      <vt:lpstr>RDT 3. 0 use cases</vt:lpstr>
      <vt:lpstr>RDT 3. 0 use cases</vt:lpstr>
      <vt:lpstr>RDT 3. 0 use cases</vt:lpstr>
      <vt:lpstr>Code for implementing the timer</vt:lpstr>
      <vt:lpstr>Code for implementing the timer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Lab4:File distribution: Client- Server vs. P2P</dc:title>
  <dc:creator>Jaykumar Sheth</dc:creator>
  <cp:lastModifiedBy>Jaykumar Sheth</cp:lastModifiedBy>
  <cp:revision>33</cp:revision>
  <dcterms:created xsi:type="dcterms:W3CDTF">2020-04-21T07:43:01Z</dcterms:created>
  <dcterms:modified xsi:type="dcterms:W3CDTF">2020-05-12T20:41:51Z</dcterms:modified>
</cp:coreProperties>
</file>

<file path=docProps/thumbnail.jpeg>
</file>